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57" r:id="rId4"/>
    <p:sldId id="267" r:id="rId5"/>
    <p:sldId id="287" r:id="rId6"/>
    <p:sldId id="274" r:id="rId7"/>
    <p:sldId id="272" r:id="rId8"/>
    <p:sldId id="277" r:id="rId9"/>
    <p:sldId id="278" r:id="rId10"/>
    <p:sldId id="279" r:id="rId11"/>
    <p:sldId id="286" r:id="rId12"/>
    <p:sldId id="280" r:id="rId13"/>
    <p:sldId id="283" r:id="rId14"/>
    <p:sldId id="284" r:id="rId15"/>
    <p:sldId id="281" r:id="rId16"/>
    <p:sldId id="285" r:id="rId17"/>
    <p:sldId id="288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75A6F8-E52B-478E-A2C2-4A14BBFDE375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4657824A-844E-405A-9181-F8BAA7B52501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t-BR" sz="1400" b="1" dirty="0" smtClean="0"/>
            <a:t>Frente 1: Estratégia</a:t>
          </a:r>
          <a:endParaRPr lang="pt-BR" sz="1400" b="1" dirty="0"/>
        </a:p>
      </dgm:t>
    </dgm:pt>
    <dgm:pt modelId="{9CF18447-B686-4AF7-BDA6-89DFD90406C1}" type="parTrans" cxnId="{560A760D-22EF-4288-A24A-A741EB4A763D}">
      <dgm:prSet/>
      <dgm:spPr/>
      <dgm:t>
        <a:bodyPr/>
        <a:lstStyle/>
        <a:p>
          <a:endParaRPr lang="pt-BR"/>
        </a:p>
      </dgm:t>
    </dgm:pt>
    <dgm:pt modelId="{47A2DBA9-11EC-4893-A126-624E877802B5}" type="sibTrans" cxnId="{560A760D-22EF-4288-A24A-A741EB4A763D}">
      <dgm:prSet/>
      <dgm:spPr/>
      <dgm:t>
        <a:bodyPr/>
        <a:lstStyle/>
        <a:p>
          <a:endParaRPr lang="pt-BR"/>
        </a:p>
      </dgm:t>
    </dgm:pt>
    <dgm:pt modelId="{D4067705-7F14-4E2A-B761-2BC08B16B53E}">
      <dgm:prSet phldrT="[Texto]" custT="1"/>
      <dgm:spPr/>
      <dgm:t>
        <a:bodyPr/>
        <a:lstStyle/>
        <a:p>
          <a:r>
            <a:rPr lang="pt-BR" sz="1200" dirty="0" smtClean="0"/>
            <a:t>E1. </a:t>
          </a:r>
          <a:r>
            <a:rPr lang="pt-BR" sz="1200" b="1" dirty="0" smtClean="0">
              <a:solidFill>
                <a:srgbClr val="0000CC"/>
              </a:solidFill>
            </a:rPr>
            <a:t>Planejamento das atividades </a:t>
          </a:r>
          <a:r>
            <a:rPr lang="pt-BR" sz="1200" dirty="0" smtClean="0"/>
            <a:t>e avaliação situacional do Estado</a:t>
          </a:r>
          <a:endParaRPr lang="pt-BR" sz="1200" dirty="0"/>
        </a:p>
      </dgm:t>
    </dgm:pt>
    <dgm:pt modelId="{1B1E5B4E-7934-4C6D-909B-BF28162F7F7C}" type="parTrans" cxnId="{C45392CE-5F85-4BB8-A2AE-4C61B8F68D0E}">
      <dgm:prSet/>
      <dgm:spPr/>
      <dgm:t>
        <a:bodyPr/>
        <a:lstStyle/>
        <a:p>
          <a:endParaRPr lang="pt-BR"/>
        </a:p>
      </dgm:t>
    </dgm:pt>
    <dgm:pt modelId="{7BB096A1-D733-4A90-9D65-AFFCDD40C1E0}" type="sibTrans" cxnId="{C45392CE-5F85-4BB8-A2AE-4C61B8F68D0E}">
      <dgm:prSet/>
      <dgm:spPr/>
      <dgm:t>
        <a:bodyPr/>
        <a:lstStyle/>
        <a:p>
          <a:endParaRPr lang="pt-BR"/>
        </a:p>
      </dgm:t>
    </dgm:pt>
    <dgm:pt modelId="{226DA6F0-AD33-42A8-ABDC-160EEE6966AD}">
      <dgm:prSet phldrT="[Texto]" custT="1"/>
      <dgm:spPr/>
      <dgm:t>
        <a:bodyPr/>
        <a:lstStyle/>
        <a:p>
          <a:r>
            <a:rPr lang="pt-BR" sz="1200" dirty="0" smtClean="0"/>
            <a:t>E2. </a:t>
          </a:r>
          <a:r>
            <a:rPr lang="pt-BR" sz="1200" b="1" dirty="0" smtClean="0">
              <a:solidFill>
                <a:srgbClr val="0000CC"/>
              </a:solidFill>
            </a:rPr>
            <a:t>Mapeamento</a:t>
          </a:r>
          <a:r>
            <a:rPr lang="pt-BR" sz="1200" dirty="0" smtClean="0"/>
            <a:t> de </a:t>
          </a:r>
          <a:r>
            <a:rPr lang="pt-BR" sz="1200" b="1" dirty="0" smtClean="0">
              <a:solidFill>
                <a:srgbClr val="0000CC"/>
              </a:solidFill>
            </a:rPr>
            <a:t>tendências</a:t>
          </a:r>
          <a:r>
            <a:rPr lang="pt-BR" sz="1200" dirty="0" smtClean="0"/>
            <a:t>, construção de </a:t>
          </a:r>
          <a:r>
            <a:rPr lang="pt-BR" sz="1200" b="1" dirty="0" smtClean="0">
              <a:solidFill>
                <a:srgbClr val="0000CC"/>
              </a:solidFill>
            </a:rPr>
            <a:t>cenários</a:t>
          </a:r>
          <a:r>
            <a:rPr lang="pt-BR" sz="1200" dirty="0" smtClean="0"/>
            <a:t> e consulta à sociedade</a:t>
          </a:r>
          <a:endParaRPr lang="pt-BR" sz="1200" dirty="0"/>
        </a:p>
      </dgm:t>
    </dgm:pt>
    <dgm:pt modelId="{2F9D7408-67BD-4D25-8FF1-B8DA39FBBFFA}" type="parTrans" cxnId="{9C2C860C-6ABC-4254-8C8D-5BE0D207D9EA}">
      <dgm:prSet/>
      <dgm:spPr/>
      <dgm:t>
        <a:bodyPr/>
        <a:lstStyle/>
        <a:p>
          <a:endParaRPr lang="pt-BR"/>
        </a:p>
      </dgm:t>
    </dgm:pt>
    <dgm:pt modelId="{46A4F0F5-CAA3-42C9-8117-FED3BABB15D2}" type="sibTrans" cxnId="{9C2C860C-6ABC-4254-8C8D-5BE0D207D9EA}">
      <dgm:prSet/>
      <dgm:spPr/>
      <dgm:t>
        <a:bodyPr/>
        <a:lstStyle/>
        <a:p>
          <a:endParaRPr lang="pt-BR"/>
        </a:p>
      </dgm:t>
    </dgm:pt>
    <dgm:pt modelId="{0E66DB1C-4673-43E5-9FFA-D8B327FF05EA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t-BR" sz="1400" b="1" dirty="0" smtClean="0"/>
            <a:t>Frente 3: Processos</a:t>
          </a:r>
          <a:endParaRPr lang="pt-BR" sz="1400" b="1" dirty="0"/>
        </a:p>
      </dgm:t>
    </dgm:pt>
    <dgm:pt modelId="{A681C296-83E2-4BA0-9E88-F331DBC7DF49}" type="parTrans" cxnId="{D5A5D3BA-8522-4710-A393-039828E0D0BD}">
      <dgm:prSet/>
      <dgm:spPr/>
      <dgm:t>
        <a:bodyPr/>
        <a:lstStyle/>
        <a:p>
          <a:endParaRPr lang="pt-BR"/>
        </a:p>
      </dgm:t>
    </dgm:pt>
    <dgm:pt modelId="{14C996FF-0B4F-4571-8214-23E4A6739184}" type="sibTrans" cxnId="{D5A5D3BA-8522-4710-A393-039828E0D0BD}">
      <dgm:prSet/>
      <dgm:spPr/>
      <dgm:t>
        <a:bodyPr/>
        <a:lstStyle/>
        <a:p>
          <a:endParaRPr lang="pt-BR"/>
        </a:p>
      </dgm:t>
    </dgm:pt>
    <dgm:pt modelId="{A014E4E0-AE16-4D33-86D1-E504D07BBBED}">
      <dgm:prSet phldrT="[Texto]" custT="1"/>
      <dgm:spPr/>
      <dgm:t>
        <a:bodyPr/>
        <a:lstStyle/>
        <a:p>
          <a:r>
            <a:rPr lang="pt-BR" sz="1200" dirty="0" smtClean="0"/>
            <a:t>E6. </a:t>
          </a:r>
          <a:r>
            <a:rPr lang="pt-BR" sz="1200" b="1" dirty="0" smtClean="0">
              <a:solidFill>
                <a:srgbClr val="0000CC"/>
              </a:solidFill>
            </a:rPr>
            <a:t>Planejamento das atividades </a:t>
          </a:r>
          <a:r>
            <a:rPr lang="pt-BR" sz="1200" dirty="0" smtClean="0">
              <a:solidFill>
                <a:srgbClr val="0000CC"/>
              </a:solidFill>
            </a:rPr>
            <a:t>e </a:t>
          </a:r>
          <a:r>
            <a:rPr lang="pt-BR" sz="1200" b="1" dirty="0" smtClean="0">
              <a:solidFill>
                <a:srgbClr val="0000CC"/>
              </a:solidFill>
            </a:rPr>
            <a:t>mapeamento das funções e competências</a:t>
          </a:r>
          <a:endParaRPr lang="pt-BR" sz="1200" b="1" dirty="0">
            <a:solidFill>
              <a:srgbClr val="0000CC"/>
            </a:solidFill>
          </a:endParaRPr>
        </a:p>
      </dgm:t>
    </dgm:pt>
    <dgm:pt modelId="{1B1D6740-7C19-4CB2-9651-3CCC5AAA259A}" type="parTrans" cxnId="{B4D43EDD-7148-4D72-BA79-5266E1267A53}">
      <dgm:prSet/>
      <dgm:spPr/>
      <dgm:t>
        <a:bodyPr/>
        <a:lstStyle/>
        <a:p>
          <a:endParaRPr lang="pt-BR"/>
        </a:p>
      </dgm:t>
    </dgm:pt>
    <dgm:pt modelId="{0EEEBF85-E341-4766-9BA9-38BAD21AAC05}" type="sibTrans" cxnId="{B4D43EDD-7148-4D72-BA79-5266E1267A53}">
      <dgm:prSet/>
      <dgm:spPr/>
      <dgm:t>
        <a:bodyPr/>
        <a:lstStyle/>
        <a:p>
          <a:endParaRPr lang="pt-BR"/>
        </a:p>
      </dgm:t>
    </dgm:pt>
    <dgm:pt modelId="{01E4A416-36CE-4669-87F6-38E8BC4744A6}">
      <dgm:prSet phldrT="[Texto]" custT="1"/>
      <dgm:spPr/>
      <dgm:t>
        <a:bodyPr/>
        <a:lstStyle/>
        <a:p>
          <a:r>
            <a:rPr lang="pt-BR" sz="1200" dirty="0" smtClean="0"/>
            <a:t>E7. </a:t>
          </a:r>
          <a:r>
            <a:rPr lang="pt-BR" sz="1200" b="1" dirty="0" smtClean="0">
              <a:solidFill>
                <a:srgbClr val="0000CC"/>
              </a:solidFill>
            </a:rPr>
            <a:t>Avaliação</a:t>
          </a:r>
          <a:r>
            <a:rPr lang="pt-BR" sz="1200" dirty="0" smtClean="0"/>
            <a:t> e </a:t>
          </a:r>
          <a:r>
            <a:rPr lang="pt-BR" sz="1200" b="1" dirty="0" smtClean="0">
              <a:solidFill>
                <a:srgbClr val="C00000"/>
              </a:solidFill>
            </a:rPr>
            <a:t>alinhamento</a:t>
          </a:r>
          <a:r>
            <a:rPr lang="pt-BR" sz="1200" b="1" dirty="0" smtClean="0">
              <a:solidFill>
                <a:srgbClr val="FF0000"/>
              </a:solidFill>
            </a:rPr>
            <a:t> </a:t>
          </a:r>
          <a:r>
            <a:rPr lang="pt-BR" sz="1200" b="1" dirty="0" smtClean="0">
              <a:solidFill>
                <a:srgbClr val="0000CC"/>
              </a:solidFill>
            </a:rPr>
            <a:t>da</a:t>
          </a:r>
          <a:r>
            <a:rPr lang="pt-BR" sz="1200" b="1" dirty="0" smtClean="0">
              <a:solidFill>
                <a:srgbClr val="FF0000"/>
              </a:solidFill>
            </a:rPr>
            <a:t> </a:t>
          </a:r>
          <a:r>
            <a:rPr lang="pt-BR" sz="1200" b="1" dirty="0" smtClean="0">
              <a:solidFill>
                <a:srgbClr val="0000CC"/>
              </a:solidFill>
            </a:rPr>
            <a:t>estrutura organizacional</a:t>
          </a:r>
          <a:r>
            <a:rPr lang="pt-BR" sz="1200" dirty="0" smtClean="0"/>
            <a:t>, análise de impacto e benchmarking</a:t>
          </a:r>
          <a:endParaRPr lang="pt-BR" sz="1200" dirty="0"/>
        </a:p>
      </dgm:t>
    </dgm:pt>
    <dgm:pt modelId="{3541EA75-BB1E-4D0B-9455-29E792524D08}" type="parTrans" cxnId="{6063CAAD-B0BC-4554-BEFE-365F20BFC8BC}">
      <dgm:prSet/>
      <dgm:spPr/>
      <dgm:t>
        <a:bodyPr/>
        <a:lstStyle/>
        <a:p>
          <a:endParaRPr lang="pt-BR"/>
        </a:p>
      </dgm:t>
    </dgm:pt>
    <dgm:pt modelId="{A1FDC030-B973-4311-80A1-8C0598946CF3}" type="sibTrans" cxnId="{6063CAAD-B0BC-4554-BEFE-365F20BFC8BC}">
      <dgm:prSet/>
      <dgm:spPr/>
      <dgm:t>
        <a:bodyPr/>
        <a:lstStyle/>
        <a:p>
          <a:endParaRPr lang="pt-BR"/>
        </a:p>
      </dgm:t>
    </dgm:pt>
    <dgm:pt modelId="{58C6E1B1-EAE8-4DA8-B6E5-10B935469E74}">
      <dgm:prSet phldrT="[Texto]" custT="1"/>
      <dgm:spPr/>
      <dgm:t>
        <a:bodyPr/>
        <a:lstStyle/>
        <a:p>
          <a:r>
            <a:rPr lang="pt-BR" sz="1200" dirty="0" smtClean="0"/>
            <a:t>E8. </a:t>
          </a:r>
          <a:r>
            <a:rPr lang="pt-BR" sz="1200" b="1" dirty="0" smtClean="0">
              <a:solidFill>
                <a:srgbClr val="C00000"/>
              </a:solidFill>
            </a:rPr>
            <a:t>Diretrizes para alinhamento da estrutura </a:t>
          </a:r>
          <a:r>
            <a:rPr lang="pt-BR" sz="1200" dirty="0" smtClean="0"/>
            <a:t>e </a:t>
          </a:r>
          <a:r>
            <a:rPr lang="pt-BR" sz="1200" b="1" dirty="0" smtClean="0">
              <a:solidFill>
                <a:srgbClr val="C00000"/>
              </a:solidFill>
            </a:rPr>
            <a:t>alternativas de desenhos organizacionais</a:t>
          </a:r>
          <a:endParaRPr lang="pt-BR" sz="1200" b="1" dirty="0">
            <a:solidFill>
              <a:srgbClr val="C00000"/>
            </a:solidFill>
          </a:endParaRPr>
        </a:p>
      </dgm:t>
    </dgm:pt>
    <dgm:pt modelId="{0FAC25C5-E8E0-4899-A820-DFFEA430912E}" type="parTrans" cxnId="{DFBEAF00-7C62-41EF-AFB6-95BD016832C0}">
      <dgm:prSet/>
      <dgm:spPr/>
      <dgm:t>
        <a:bodyPr/>
        <a:lstStyle/>
        <a:p>
          <a:endParaRPr lang="pt-BR"/>
        </a:p>
      </dgm:t>
    </dgm:pt>
    <dgm:pt modelId="{E7EFEE74-F221-4103-858D-0DC526114332}" type="sibTrans" cxnId="{DFBEAF00-7C62-41EF-AFB6-95BD016832C0}">
      <dgm:prSet/>
      <dgm:spPr/>
      <dgm:t>
        <a:bodyPr/>
        <a:lstStyle/>
        <a:p>
          <a:endParaRPr lang="pt-BR"/>
        </a:p>
      </dgm:t>
    </dgm:pt>
    <dgm:pt modelId="{AE0F7004-6BFA-46D0-9BEA-CEA61673975D}">
      <dgm:prSet phldrT="[Texto]" custT="1"/>
      <dgm:spPr/>
      <dgm:t>
        <a:bodyPr/>
        <a:lstStyle/>
        <a:p>
          <a:r>
            <a:rPr lang="pt-BR" sz="1200" dirty="0" smtClean="0"/>
            <a:t>E9. Avaliação de alternativas </a:t>
          </a:r>
          <a:r>
            <a:rPr lang="pt-BR" sz="1200" b="1" dirty="0" smtClean="0">
              <a:solidFill>
                <a:srgbClr val="C00000"/>
              </a:solidFill>
            </a:rPr>
            <a:t>e elaboração dos instrumentos legais</a:t>
          </a:r>
          <a:endParaRPr lang="pt-BR" sz="1200" b="1" dirty="0">
            <a:solidFill>
              <a:srgbClr val="C00000"/>
            </a:solidFill>
          </a:endParaRPr>
        </a:p>
      </dgm:t>
    </dgm:pt>
    <dgm:pt modelId="{D3C26FDC-908E-43C9-9F46-B0E267AB2AD3}" type="parTrans" cxnId="{E80B0F6C-2433-4E21-B75B-8B4518DB5ECE}">
      <dgm:prSet/>
      <dgm:spPr/>
      <dgm:t>
        <a:bodyPr/>
        <a:lstStyle/>
        <a:p>
          <a:endParaRPr lang="pt-BR"/>
        </a:p>
      </dgm:t>
    </dgm:pt>
    <dgm:pt modelId="{A5465116-A00B-4A74-883A-21B70F88BB95}" type="sibTrans" cxnId="{E80B0F6C-2433-4E21-B75B-8B4518DB5ECE}">
      <dgm:prSet/>
      <dgm:spPr/>
      <dgm:t>
        <a:bodyPr/>
        <a:lstStyle/>
        <a:p>
          <a:endParaRPr lang="pt-BR"/>
        </a:p>
      </dgm:t>
    </dgm:pt>
    <dgm:pt modelId="{E0BC9D94-06EC-498C-A498-B3F56A7851C1}">
      <dgm:prSet phldrT="[Texto]" custT="1"/>
      <dgm:spPr/>
      <dgm:t>
        <a:bodyPr/>
        <a:lstStyle/>
        <a:p>
          <a:r>
            <a:rPr lang="pt-BR" sz="1200" dirty="0" smtClean="0"/>
            <a:t>E3. Construção do </a:t>
          </a:r>
          <a:r>
            <a:rPr lang="pt-BR" sz="1200" b="1" dirty="0" smtClean="0">
              <a:solidFill>
                <a:srgbClr val="C00000"/>
              </a:solidFill>
            </a:rPr>
            <a:t>Planejamento Estratégico</a:t>
          </a:r>
          <a:r>
            <a:rPr lang="pt-BR" sz="1200" b="1" dirty="0" smtClean="0"/>
            <a:t> </a:t>
          </a:r>
          <a:r>
            <a:rPr lang="pt-BR" sz="1200" dirty="0" smtClean="0"/>
            <a:t>do Estado</a:t>
          </a:r>
          <a:endParaRPr lang="pt-BR" sz="1200" dirty="0"/>
        </a:p>
      </dgm:t>
    </dgm:pt>
    <dgm:pt modelId="{CEF103CB-9E8D-4898-88B3-60DA93596C30}" type="parTrans" cxnId="{0543D072-BA47-4A6A-8809-F290B9BF64FD}">
      <dgm:prSet/>
      <dgm:spPr/>
      <dgm:t>
        <a:bodyPr/>
        <a:lstStyle/>
        <a:p>
          <a:endParaRPr lang="pt-BR"/>
        </a:p>
      </dgm:t>
    </dgm:pt>
    <dgm:pt modelId="{884F6E0F-2FEE-41FD-925C-6F1DC6377E77}" type="sibTrans" cxnId="{0543D072-BA47-4A6A-8809-F290B9BF64FD}">
      <dgm:prSet/>
      <dgm:spPr/>
      <dgm:t>
        <a:bodyPr/>
        <a:lstStyle/>
        <a:p>
          <a:endParaRPr lang="pt-BR"/>
        </a:p>
      </dgm:t>
    </dgm:pt>
    <dgm:pt modelId="{942D2DCC-0F24-4B92-860E-B43706421A2F}">
      <dgm:prSet phldrT="[Texto]" custT="1"/>
      <dgm:spPr/>
      <dgm:t>
        <a:bodyPr/>
        <a:lstStyle/>
        <a:p>
          <a:r>
            <a:rPr lang="pt-BR" sz="1200" dirty="0" smtClean="0"/>
            <a:t>E4. </a:t>
          </a:r>
          <a:r>
            <a:rPr lang="pt-BR" sz="1200" b="1" dirty="0" smtClean="0">
              <a:solidFill>
                <a:srgbClr val="C00000"/>
              </a:solidFill>
            </a:rPr>
            <a:t>Validação</a:t>
          </a:r>
          <a:r>
            <a:rPr lang="pt-BR" sz="1200" dirty="0" smtClean="0"/>
            <a:t> do </a:t>
          </a:r>
          <a:r>
            <a:rPr lang="pt-BR" sz="1200" b="1" dirty="0" smtClean="0">
              <a:solidFill>
                <a:srgbClr val="C00000"/>
              </a:solidFill>
            </a:rPr>
            <a:t>Planejamento</a:t>
          </a:r>
          <a:r>
            <a:rPr lang="pt-BR" sz="1200" b="1" dirty="0" smtClean="0"/>
            <a:t> </a:t>
          </a:r>
          <a:r>
            <a:rPr lang="pt-BR" sz="1200" dirty="0" smtClean="0"/>
            <a:t>Estratégico com a </a:t>
          </a:r>
          <a:r>
            <a:rPr lang="pt-BR" sz="1200" b="1" dirty="0" smtClean="0">
              <a:solidFill>
                <a:srgbClr val="C00000"/>
              </a:solidFill>
            </a:rPr>
            <a:t>Sociedade</a:t>
          </a:r>
          <a:endParaRPr lang="pt-BR" sz="1200" b="1" dirty="0">
            <a:solidFill>
              <a:srgbClr val="C00000"/>
            </a:solidFill>
          </a:endParaRPr>
        </a:p>
      </dgm:t>
    </dgm:pt>
    <dgm:pt modelId="{54124127-84E7-4E7D-893C-1F27A2C688B8}" type="parTrans" cxnId="{8957139E-0C2B-4528-A10B-E5841675B61F}">
      <dgm:prSet/>
      <dgm:spPr/>
      <dgm:t>
        <a:bodyPr/>
        <a:lstStyle/>
        <a:p>
          <a:endParaRPr lang="pt-BR"/>
        </a:p>
      </dgm:t>
    </dgm:pt>
    <dgm:pt modelId="{C5E8466C-8B4C-433B-B37A-A57079089C7F}" type="sibTrans" cxnId="{8957139E-0C2B-4528-A10B-E5841675B61F}">
      <dgm:prSet/>
      <dgm:spPr/>
      <dgm:t>
        <a:bodyPr/>
        <a:lstStyle/>
        <a:p>
          <a:endParaRPr lang="pt-BR"/>
        </a:p>
      </dgm:t>
    </dgm:pt>
    <dgm:pt modelId="{E7B1116E-F03B-4F4B-8F4A-99B28CAE4F18}">
      <dgm:prSet phldrT="[Texto]" custT="1"/>
      <dgm:spPr/>
      <dgm:t>
        <a:bodyPr/>
        <a:lstStyle/>
        <a:p>
          <a:r>
            <a:rPr lang="pt-BR" sz="1200" dirty="0" smtClean="0"/>
            <a:t>E5. </a:t>
          </a:r>
          <a:r>
            <a:rPr lang="pt-BR" sz="1200" b="1" dirty="0" smtClean="0">
              <a:solidFill>
                <a:srgbClr val="C00000"/>
              </a:solidFill>
            </a:rPr>
            <a:t>Análise de viabilidade financeira </a:t>
          </a:r>
          <a:r>
            <a:rPr lang="pt-BR" sz="1200" dirty="0" smtClean="0"/>
            <a:t>(Estado e projetos) e </a:t>
          </a:r>
          <a:r>
            <a:rPr lang="pt-BR" sz="1200" b="1" dirty="0" smtClean="0">
              <a:solidFill>
                <a:srgbClr val="C00000"/>
              </a:solidFill>
            </a:rPr>
            <a:t>elaboração da versão final do Plano Estratégico</a:t>
          </a:r>
          <a:endParaRPr lang="pt-BR" sz="1200" b="1" dirty="0">
            <a:solidFill>
              <a:srgbClr val="C00000"/>
            </a:solidFill>
          </a:endParaRPr>
        </a:p>
      </dgm:t>
    </dgm:pt>
    <dgm:pt modelId="{BC3B27D3-AB47-4AE0-9394-EDA7D3F72594}" type="parTrans" cxnId="{146B6FFA-F1B0-49C3-8800-09C316A5BCAA}">
      <dgm:prSet/>
      <dgm:spPr/>
      <dgm:t>
        <a:bodyPr/>
        <a:lstStyle/>
        <a:p>
          <a:endParaRPr lang="pt-BR"/>
        </a:p>
      </dgm:t>
    </dgm:pt>
    <dgm:pt modelId="{DD8DFEA3-F6B9-448D-8E3A-F3F43F35D4B6}" type="sibTrans" cxnId="{146B6FFA-F1B0-49C3-8800-09C316A5BCAA}">
      <dgm:prSet/>
      <dgm:spPr/>
      <dgm:t>
        <a:bodyPr/>
        <a:lstStyle/>
        <a:p>
          <a:endParaRPr lang="pt-BR"/>
        </a:p>
      </dgm:t>
    </dgm:pt>
    <dgm:pt modelId="{A85C3B37-751B-42EF-8CD6-862037AEA474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t-BR" sz="1400" b="1" dirty="0" smtClean="0"/>
            <a:t>Frente 2: Estrutura Organizacional</a:t>
          </a:r>
          <a:endParaRPr lang="pt-BR" sz="1400" b="1" dirty="0"/>
        </a:p>
      </dgm:t>
    </dgm:pt>
    <dgm:pt modelId="{FE0723C8-EFA7-464D-A1F5-298737AF3BA0}" type="parTrans" cxnId="{33C8B77E-8DBB-4A70-9B77-D84269231F17}">
      <dgm:prSet/>
      <dgm:spPr/>
      <dgm:t>
        <a:bodyPr/>
        <a:lstStyle/>
        <a:p>
          <a:endParaRPr lang="pt-BR"/>
        </a:p>
      </dgm:t>
    </dgm:pt>
    <dgm:pt modelId="{877D4993-ED84-4089-A441-9D09371D71A9}" type="sibTrans" cxnId="{33C8B77E-8DBB-4A70-9B77-D84269231F17}">
      <dgm:prSet/>
      <dgm:spPr/>
      <dgm:t>
        <a:bodyPr/>
        <a:lstStyle/>
        <a:p>
          <a:endParaRPr lang="pt-BR"/>
        </a:p>
      </dgm:t>
    </dgm:pt>
    <dgm:pt modelId="{2864AB4A-9CD4-48E2-A9A0-E91335A457A2}">
      <dgm:prSet phldrT="[Texto]" custT="1"/>
      <dgm:spPr/>
      <dgm:t>
        <a:bodyPr/>
        <a:lstStyle/>
        <a:p>
          <a:r>
            <a:rPr lang="pt-BR" sz="1200" dirty="0" smtClean="0"/>
            <a:t>E10. </a:t>
          </a:r>
          <a:r>
            <a:rPr lang="pt-BR" sz="1200" b="1" dirty="0" smtClean="0">
              <a:solidFill>
                <a:srgbClr val="0000CC"/>
              </a:solidFill>
            </a:rPr>
            <a:t>Planejamento das atividades </a:t>
          </a:r>
          <a:r>
            <a:rPr lang="pt-BR" sz="1200" dirty="0" smtClean="0">
              <a:solidFill>
                <a:srgbClr val="0000CC"/>
              </a:solidFill>
            </a:rPr>
            <a:t>e </a:t>
          </a:r>
          <a:r>
            <a:rPr lang="pt-BR" sz="1200" b="1" dirty="0" smtClean="0">
              <a:solidFill>
                <a:srgbClr val="0000CC"/>
              </a:solidFill>
            </a:rPr>
            <a:t>capacitação em gestão por processos para resultados</a:t>
          </a:r>
          <a:endParaRPr lang="pt-BR" sz="1200" b="1" dirty="0">
            <a:solidFill>
              <a:srgbClr val="0000CC"/>
            </a:solidFill>
          </a:endParaRPr>
        </a:p>
      </dgm:t>
    </dgm:pt>
    <dgm:pt modelId="{EB5D15A8-3640-4CB8-91B2-AC3D3C95FD7C}" type="parTrans" cxnId="{D59A8A18-E90C-4183-90B5-B38E2AAF2AA7}">
      <dgm:prSet/>
      <dgm:spPr/>
      <dgm:t>
        <a:bodyPr/>
        <a:lstStyle/>
        <a:p>
          <a:endParaRPr lang="pt-BR"/>
        </a:p>
      </dgm:t>
    </dgm:pt>
    <dgm:pt modelId="{24F4FF59-0050-40DA-B9D8-3A0D7D818B0D}" type="sibTrans" cxnId="{D59A8A18-E90C-4183-90B5-B38E2AAF2AA7}">
      <dgm:prSet/>
      <dgm:spPr/>
      <dgm:t>
        <a:bodyPr/>
        <a:lstStyle/>
        <a:p>
          <a:endParaRPr lang="pt-BR"/>
        </a:p>
      </dgm:t>
    </dgm:pt>
    <dgm:pt modelId="{C873481E-CB48-420F-B49B-8B5FD766B909}">
      <dgm:prSet phldrT="[Texto]" custT="1"/>
      <dgm:spPr/>
      <dgm:t>
        <a:bodyPr/>
        <a:lstStyle/>
        <a:p>
          <a:r>
            <a:rPr lang="pt-BR" sz="1200" dirty="0" smtClean="0"/>
            <a:t>E11. </a:t>
          </a:r>
          <a:r>
            <a:rPr lang="pt-BR" sz="1200" b="1" dirty="0" smtClean="0">
              <a:solidFill>
                <a:srgbClr val="C00000"/>
              </a:solidFill>
            </a:rPr>
            <a:t>Mapeamento</a:t>
          </a:r>
          <a:r>
            <a:rPr lang="pt-BR" sz="1200" dirty="0" smtClean="0"/>
            <a:t> e priorização de </a:t>
          </a:r>
          <a:r>
            <a:rPr lang="pt-BR" sz="1200" b="1" dirty="0" smtClean="0">
              <a:solidFill>
                <a:srgbClr val="C00000"/>
              </a:solidFill>
            </a:rPr>
            <a:t>macroprocessos</a:t>
          </a:r>
          <a:r>
            <a:rPr lang="pt-BR" sz="1200" dirty="0" smtClean="0">
              <a:solidFill>
                <a:srgbClr val="C00000"/>
              </a:solidFill>
            </a:rPr>
            <a:t> </a:t>
          </a:r>
          <a:r>
            <a:rPr lang="pt-BR" sz="1200" b="1" dirty="0" smtClean="0">
              <a:solidFill>
                <a:srgbClr val="C00000"/>
              </a:solidFill>
            </a:rPr>
            <a:t>estratégicos</a:t>
          </a:r>
          <a:endParaRPr lang="pt-BR" sz="1200" b="1" dirty="0">
            <a:solidFill>
              <a:srgbClr val="C00000"/>
            </a:solidFill>
          </a:endParaRPr>
        </a:p>
      </dgm:t>
    </dgm:pt>
    <dgm:pt modelId="{8F1C1DB6-52AB-41B1-8D07-B6859979330F}" type="parTrans" cxnId="{50010294-37A7-414E-B773-00CD2AC371BE}">
      <dgm:prSet/>
      <dgm:spPr/>
      <dgm:t>
        <a:bodyPr/>
        <a:lstStyle/>
        <a:p>
          <a:endParaRPr lang="pt-BR"/>
        </a:p>
      </dgm:t>
    </dgm:pt>
    <dgm:pt modelId="{00623481-9282-438B-B96D-6C7730CAF8AC}" type="sibTrans" cxnId="{50010294-37A7-414E-B773-00CD2AC371BE}">
      <dgm:prSet/>
      <dgm:spPr/>
      <dgm:t>
        <a:bodyPr/>
        <a:lstStyle/>
        <a:p>
          <a:endParaRPr lang="pt-BR"/>
        </a:p>
      </dgm:t>
    </dgm:pt>
    <dgm:pt modelId="{8F82B1BD-5A6F-4C8B-96DA-2EF494EA9112}">
      <dgm:prSet phldrT="[Texto]" custT="1"/>
      <dgm:spPr/>
      <dgm:t>
        <a:bodyPr/>
        <a:lstStyle/>
        <a:p>
          <a:r>
            <a:rPr lang="pt-BR" sz="1200" dirty="0" smtClean="0"/>
            <a:t>E12. </a:t>
          </a:r>
          <a:r>
            <a:rPr lang="pt-BR" sz="1200" b="1" dirty="0" smtClean="0">
              <a:solidFill>
                <a:srgbClr val="C00000"/>
              </a:solidFill>
            </a:rPr>
            <a:t>Modelagem dos macroprocessos </a:t>
          </a:r>
          <a:r>
            <a:rPr lang="pt-BR" sz="1200" dirty="0" smtClean="0"/>
            <a:t>estratégicos, </a:t>
          </a:r>
          <a:r>
            <a:rPr lang="pt-BR" sz="1200" b="1" dirty="0" smtClean="0">
              <a:solidFill>
                <a:srgbClr val="C00000"/>
              </a:solidFill>
            </a:rPr>
            <a:t>priorização</a:t>
          </a:r>
          <a:r>
            <a:rPr lang="pt-BR" sz="1200" b="1" dirty="0" smtClean="0"/>
            <a:t> </a:t>
          </a:r>
          <a:r>
            <a:rPr lang="pt-BR" sz="1200" dirty="0" smtClean="0"/>
            <a:t>e detalhamento de processos</a:t>
          </a:r>
          <a:endParaRPr lang="pt-BR" sz="1200" dirty="0"/>
        </a:p>
      </dgm:t>
    </dgm:pt>
    <dgm:pt modelId="{2431D474-1489-4D9D-8AA6-FF16747E4D73}" type="parTrans" cxnId="{196BAA92-9DBA-4A33-BA45-78C3E4E520E1}">
      <dgm:prSet/>
      <dgm:spPr/>
      <dgm:t>
        <a:bodyPr/>
        <a:lstStyle/>
        <a:p>
          <a:endParaRPr lang="pt-BR"/>
        </a:p>
      </dgm:t>
    </dgm:pt>
    <dgm:pt modelId="{18670028-F87F-4FD2-BEA3-9538C0B8E672}" type="sibTrans" cxnId="{196BAA92-9DBA-4A33-BA45-78C3E4E520E1}">
      <dgm:prSet/>
      <dgm:spPr/>
      <dgm:t>
        <a:bodyPr/>
        <a:lstStyle/>
        <a:p>
          <a:endParaRPr lang="pt-BR"/>
        </a:p>
      </dgm:t>
    </dgm:pt>
    <dgm:pt modelId="{72968DA8-E6D9-4666-AA85-176BDFB9240E}">
      <dgm:prSet phldrT="[Texto]" custT="1"/>
      <dgm:spPr/>
      <dgm:t>
        <a:bodyPr/>
        <a:lstStyle/>
        <a:p>
          <a:r>
            <a:rPr lang="pt-BR" sz="1200" dirty="0" smtClean="0"/>
            <a:t>E13 e E14</a:t>
          </a:r>
          <a:r>
            <a:rPr lang="pt-BR" sz="1200" b="1" dirty="0" smtClean="0"/>
            <a:t>. </a:t>
          </a:r>
          <a:r>
            <a:rPr lang="pt-BR" sz="1200" b="1" dirty="0" smtClean="0">
              <a:solidFill>
                <a:srgbClr val="C00000"/>
              </a:solidFill>
            </a:rPr>
            <a:t>Identificação e priorização de problemas</a:t>
          </a:r>
          <a:r>
            <a:rPr lang="pt-BR" sz="1200" dirty="0" smtClean="0">
              <a:solidFill>
                <a:srgbClr val="C00000"/>
              </a:solidFill>
            </a:rPr>
            <a:t>, </a:t>
          </a:r>
          <a:r>
            <a:rPr lang="pt-BR" sz="1200" dirty="0" smtClean="0"/>
            <a:t>elaboração </a:t>
          </a:r>
          <a:r>
            <a:rPr lang="pt-BR" sz="1200" b="1" dirty="0" smtClean="0">
              <a:solidFill>
                <a:srgbClr val="C00000"/>
              </a:solidFill>
            </a:rPr>
            <a:t>de plano de melhoria </a:t>
          </a:r>
          <a:r>
            <a:rPr lang="pt-BR" sz="1200" dirty="0" smtClean="0"/>
            <a:t>e </a:t>
          </a:r>
          <a:r>
            <a:rPr lang="pt-BR" sz="1200" b="1" dirty="0" smtClean="0">
              <a:solidFill>
                <a:srgbClr val="C00000"/>
              </a:solidFill>
            </a:rPr>
            <a:t>ajustes</a:t>
          </a:r>
          <a:r>
            <a:rPr lang="pt-BR" sz="1200" dirty="0" smtClean="0"/>
            <a:t> dos macroprocessos</a:t>
          </a:r>
          <a:endParaRPr lang="pt-BR" sz="1200" dirty="0"/>
        </a:p>
      </dgm:t>
    </dgm:pt>
    <dgm:pt modelId="{0B744359-8CBA-4FE8-A1D3-24ADD6444272}" type="parTrans" cxnId="{43657424-CB2D-4CC0-9741-F118D65662FA}">
      <dgm:prSet/>
      <dgm:spPr/>
      <dgm:t>
        <a:bodyPr/>
        <a:lstStyle/>
        <a:p>
          <a:endParaRPr lang="pt-BR"/>
        </a:p>
      </dgm:t>
    </dgm:pt>
    <dgm:pt modelId="{F10B83AC-7FC5-491D-9AAB-2125C9BC3944}" type="sibTrans" cxnId="{43657424-CB2D-4CC0-9741-F118D65662FA}">
      <dgm:prSet/>
      <dgm:spPr/>
      <dgm:t>
        <a:bodyPr/>
        <a:lstStyle/>
        <a:p>
          <a:endParaRPr lang="pt-BR"/>
        </a:p>
      </dgm:t>
    </dgm:pt>
    <dgm:pt modelId="{D82A008F-08AF-4A28-BC33-AEE8D8489E39}">
      <dgm:prSet phldrT="[Texto]" custT="1"/>
      <dgm:spPr/>
      <dgm:t>
        <a:bodyPr/>
        <a:lstStyle/>
        <a:p>
          <a:r>
            <a:rPr lang="pt-BR" sz="1200" dirty="0" smtClean="0"/>
            <a:t>E15 e E16. </a:t>
          </a:r>
          <a:r>
            <a:rPr lang="pt-BR" sz="1200" b="1" dirty="0" smtClean="0">
              <a:solidFill>
                <a:srgbClr val="C00000"/>
              </a:solidFill>
            </a:rPr>
            <a:t>Capacitação de atores </a:t>
          </a:r>
          <a:r>
            <a:rPr lang="pt-BR" sz="1200" dirty="0" smtClean="0"/>
            <a:t>nos </a:t>
          </a:r>
          <a:r>
            <a:rPr lang="pt-BR" sz="1200" b="1" dirty="0" smtClean="0">
              <a:solidFill>
                <a:srgbClr val="C00000"/>
              </a:solidFill>
            </a:rPr>
            <a:t>novos macroprocessos </a:t>
          </a:r>
          <a:r>
            <a:rPr lang="pt-BR" sz="1200" dirty="0" smtClean="0"/>
            <a:t>e operação assistida</a:t>
          </a:r>
          <a:endParaRPr lang="pt-BR" sz="1200" dirty="0"/>
        </a:p>
      </dgm:t>
    </dgm:pt>
    <dgm:pt modelId="{C0BD726D-CEC0-4AAF-8FD4-80EF4F8E848E}" type="parTrans" cxnId="{BCECB147-22EC-4AA5-B265-0F7C339579D6}">
      <dgm:prSet/>
      <dgm:spPr/>
      <dgm:t>
        <a:bodyPr/>
        <a:lstStyle/>
        <a:p>
          <a:endParaRPr lang="pt-BR"/>
        </a:p>
      </dgm:t>
    </dgm:pt>
    <dgm:pt modelId="{A1074AC5-A97C-405E-B23F-5020C0564381}" type="sibTrans" cxnId="{BCECB147-22EC-4AA5-B265-0F7C339579D6}">
      <dgm:prSet/>
      <dgm:spPr/>
      <dgm:t>
        <a:bodyPr/>
        <a:lstStyle/>
        <a:p>
          <a:endParaRPr lang="pt-BR"/>
        </a:p>
      </dgm:t>
    </dgm:pt>
    <dgm:pt modelId="{535B4BA2-606F-4D65-B7DA-E2E68FAE3AD0}" type="pres">
      <dgm:prSet presAssocID="{4875A6F8-E52B-478E-A2C2-4A14BBFDE3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8CEB535B-09B1-49CB-A042-2613E8C94898}" type="pres">
      <dgm:prSet presAssocID="{4657824A-844E-405A-9181-F8BAA7B52501}" presName="hierRoot1" presStyleCnt="0">
        <dgm:presLayoutVars>
          <dgm:hierBranch val="r"/>
        </dgm:presLayoutVars>
      </dgm:prSet>
      <dgm:spPr/>
    </dgm:pt>
    <dgm:pt modelId="{4F3964F7-4A17-45AE-A9FD-89912ED59750}" type="pres">
      <dgm:prSet presAssocID="{4657824A-844E-405A-9181-F8BAA7B52501}" presName="rootComposite1" presStyleCnt="0"/>
      <dgm:spPr/>
    </dgm:pt>
    <dgm:pt modelId="{C4F117F0-D66C-4131-9DB4-C821A49F6895}" type="pres">
      <dgm:prSet presAssocID="{4657824A-844E-405A-9181-F8BAA7B52501}" presName="rootText1" presStyleLbl="node0" presStyleIdx="0" presStyleCnt="3" custScaleX="131506" custScaleY="76812" custLinFactNeighborX="-34834" custLinFactNeighborY="-11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B3DCFA7-D25C-4F0A-B471-D3E9BA896AD7}" type="pres">
      <dgm:prSet presAssocID="{4657824A-844E-405A-9181-F8BAA7B52501}" presName="rootConnector1" presStyleLbl="node1" presStyleIdx="0" presStyleCnt="0"/>
      <dgm:spPr/>
      <dgm:t>
        <a:bodyPr/>
        <a:lstStyle/>
        <a:p>
          <a:endParaRPr lang="pt-BR"/>
        </a:p>
      </dgm:t>
    </dgm:pt>
    <dgm:pt modelId="{8A05AD2A-16C1-46D6-81AB-5280A41BD6F0}" type="pres">
      <dgm:prSet presAssocID="{4657824A-844E-405A-9181-F8BAA7B52501}" presName="hierChild2" presStyleCnt="0"/>
      <dgm:spPr/>
    </dgm:pt>
    <dgm:pt modelId="{932F8D7B-0408-41F0-921B-BB30A7EFBF3D}" type="pres">
      <dgm:prSet presAssocID="{1B1E5B4E-7934-4C6D-909B-BF28162F7F7C}" presName="Name50" presStyleLbl="parChTrans1D2" presStyleIdx="0" presStyleCnt="14"/>
      <dgm:spPr/>
      <dgm:t>
        <a:bodyPr/>
        <a:lstStyle/>
        <a:p>
          <a:endParaRPr lang="pt-BR"/>
        </a:p>
      </dgm:t>
    </dgm:pt>
    <dgm:pt modelId="{0A0FF05C-1870-4BD5-9A27-C073AFD99127}" type="pres">
      <dgm:prSet presAssocID="{D4067705-7F14-4E2A-B761-2BC08B16B53E}" presName="hierRoot2" presStyleCnt="0">
        <dgm:presLayoutVars>
          <dgm:hierBranch val="init"/>
        </dgm:presLayoutVars>
      </dgm:prSet>
      <dgm:spPr/>
    </dgm:pt>
    <dgm:pt modelId="{000C7FE1-D157-44E9-9AEB-FB5E0E878BBB}" type="pres">
      <dgm:prSet presAssocID="{D4067705-7F14-4E2A-B761-2BC08B16B53E}" presName="rootComposite" presStyleCnt="0"/>
      <dgm:spPr/>
    </dgm:pt>
    <dgm:pt modelId="{0B1A22CF-FAAA-428E-99F0-854E904A3F15}" type="pres">
      <dgm:prSet presAssocID="{D4067705-7F14-4E2A-B761-2BC08B16B53E}" presName="rootText" presStyleLbl="node2" presStyleIdx="0" presStyleCnt="14" custScaleX="179453" custScaleY="123287" custLinFactNeighborX="-34834" custLinFactNeighborY="-2100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5F35A6C-0BCC-443E-A18A-0D98C95FB503}" type="pres">
      <dgm:prSet presAssocID="{D4067705-7F14-4E2A-B761-2BC08B16B53E}" presName="rootConnector" presStyleLbl="node2" presStyleIdx="0" presStyleCnt="14"/>
      <dgm:spPr/>
      <dgm:t>
        <a:bodyPr/>
        <a:lstStyle/>
        <a:p>
          <a:endParaRPr lang="pt-BR"/>
        </a:p>
      </dgm:t>
    </dgm:pt>
    <dgm:pt modelId="{BDC0B190-3E1C-43F4-9340-F7CCDA52995C}" type="pres">
      <dgm:prSet presAssocID="{D4067705-7F14-4E2A-B761-2BC08B16B53E}" presName="hierChild4" presStyleCnt="0"/>
      <dgm:spPr/>
    </dgm:pt>
    <dgm:pt modelId="{354D82A0-6700-40FB-AABA-58E5651E9FEC}" type="pres">
      <dgm:prSet presAssocID="{D4067705-7F14-4E2A-B761-2BC08B16B53E}" presName="hierChild5" presStyleCnt="0"/>
      <dgm:spPr/>
    </dgm:pt>
    <dgm:pt modelId="{B4FEBC23-46EA-499F-A50B-E9391F822364}" type="pres">
      <dgm:prSet presAssocID="{2F9D7408-67BD-4D25-8FF1-B8DA39FBBFFA}" presName="Name50" presStyleLbl="parChTrans1D2" presStyleIdx="1" presStyleCnt="14"/>
      <dgm:spPr/>
      <dgm:t>
        <a:bodyPr/>
        <a:lstStyle/>
        <a:p>
          <a:endParaRPr lang="pt-BR"/>
        </a:p>
      </dgm:t>
    </dgm:pt>
    <dgm:pt modelId="{2F638110-CE9B-4D44-A730-AB33ED122A2D}" type="pres">
      <dgm:prSet presAssocID="{226DA6F0-AD33-42A8-ABDC-160EEE6966AD}" presName="hierRoot2" presStyleCnt="0">
        <dgm:presLayoutVars>
          <dgm:hierBranch val="init"/>
        </dgm:presLayoutVars>
      </dgm:prSet>
      <dgm:spPr/>
    </dgm:pt>
    <dgm:pt modelId="{78B86273-3D4E-42F2-BD7D-FDB7C2671501}" type="pres">
      <dgm:prSet presAssocID="{226DA6F0-AD33-42A8-ABDC-160EEE6966AD}" presName="rootComposite" presStyleCnt="0"/>
      <dgm:spPr/>
    </dgm:pt>
    <dgm:pt modelId="{A6DA389D-EC1C-4781-A44B-AF7704862882}" type="pres">
      <dgm:prSet presAssocID="{226DA6F0-AD33-42A8-ABDC-160EEE6966AD}" presName="rootText" presStyleLbl="node2" presStyleIdx="1" presStyleCnt="14" custScaleX="177763" custScaleY="123287" custLinFactNeighborX="-34834" custLinFactNeighborY="-2100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92150F0-787D-456F-B3B7-E5A7C0B3B026}" type="pres">
      <dgm:prSet presAssocID="{226DA6F0-AD33-42A8-ABDC-160EEE6966AD}" presName="rootConnector" presStyleLbl="node2" presStyleIdx="1" presStyleCnt="14"/>
      <dgm:spPr/>
      <dgm:t>
        <a:bodyPr/>
        <a:lstStyle/>
        <a:p>
          <a:endParaRPr lang="pt-BR"/>
        </a:p>
      </dgm:t>
    </dgm:pt>
    <dgm:pt modelId="{818DE16A-1822-4A6F-810B-7CB9D24D647D}" type="pres">
      <dgm:prSet presAssocID="{226DA6F0-AD33-42A8-ABDC-160EEE6966AD}" presName="hierChild4" presStyleCnt="0"/>
      <dgm:spPr/>
    </dgm:pt>
    <dgm:pt modelId="{4D4FB98C-5D93-4B99-85A2-4A8BFEF704B0}" type="pres">
      <dgm:prSet presAssocID="{226DA6F0-AD33-42A8-ABDC-160EEE6966AD}" presName="hierChild5" presStyleCnt="0"/>
      <dgm:spPr/>
    </dgm:pt>
    <dgm:pt modelId="{E7E2996F-D191-49FD-A421-32514240FC78}" type="pres">
      <dgm:prSet presAssocID="{CEF103CB-9E8D-4898-88B3-60DA93596C30}" presName="Name50" presStyleLbl="parChTrans1D2" presStyleIdx="2" presStyleCnt="14"/>
      <dgm:spPr/>
      <dgm:t>
        <a:bodyPr/>
        <a:lstStyle/>
        <a:p>
          <a:endParaRPr lang="pt-BR"/>
        </a:p>
      </dgm:t>
    </dgm:pt>
    <dgm:pt modelId="{F01B0DCC-5F46-45AD-A7BF-6634DB7B972E}" type="pres">
      <dgm:prSet presAssocID="{E0BC9D94-06EC-498C-A498-B3F56A7851C1}" presName="hierRoot2" presStyleCnt="0">
        <dgm:presLayoutVars>
          <dgm:hierBranch val="init"/>
        </dgm:presLayoutVars>
      </dgm:prSet>
      <dgm:spPr/>
    </dgm:pt>
    <dgm:pt modelId="{FB80F126-B2B2-4BA2-B7B3-8341E1068F8E}" type="pres">
      <dgm:prSet presAssocID="{E0BC9D94-06EC-498C-A498-B3F56A7851C1}" presName="rootComposite" presStyleCnt="0"/>
      <dgm:spPr/>
    </dgm:pt>
    <dgm:pt modelId="{08DCD6B5-28C4-4814-A34A-DFF4A68A9D8F}" type="pres">
      <dgm:prSet presAssocID="{E0BC9D94-06EC-498C-A498-B3F56A7851C1}" presName="rootText" presStyleLbl="node2" presStyleIdx="2" presStyleCnt="14" custScaleX="172633" custScaleY="123287" custLinFactNeighborX="-34834" custLinFactNeighborY="-2100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643EA6F-039A-4876-8345-5369AED5D82E}" type="pres">
      <dgm:prSet presAssocID="{E0BC9D94-06EC-498C-A498-B3F56A7851C1}" presName="rootConnector" presStyleLbl="node2" presStyleIdx="2" presStyleCnt="14"/>
      <dgm:spPr/>
      <dgm:t>
        <a:bodyPr/>
        <a:lstStyle/>
        <a:p>
          <a:endParaRPr lang="pt-BR"/>
        </a:p>
      </dgm:t>
    </dgm:pt>
    <dgm:pt modelId="{3D3EC433-B541-4B1B-93C0-5F614D43ADFB}" type="pres">
      <dgm:prSet presAssocID="{E0BC9D94-06EC-498C-A498-B3F56A7851C1}" presName="hierChild4" presStyleCnt="0"/>
      <dgm:spPr/>
    </dgm:pt>
    <dgm:pt modelId="{167B00B3-8086-4BEF-8F6A-2036ECAD93EA}" type="pres">
      <dgm:prSet presAssocID="{E0BC9D94-06EC-498C-A498-B3F56A7851C1}" presName="hierChild5" presStyleCnt="0"/>
      <dgm:spPr/>
    </dgm:pt>
    <dgm:pt modelId="{2E0073D6-D134-436B-91F4-FE5019BFB4BA}" type="pres">
      <dgm:prSet presAssocID="{54124127-84E7-4E7D-893C-1F27A2C688B8}" presName="Name50" presStyleLbl="parChTrans1D2" presStyleIdx="3" presStyleCnt="14"/>
      <dgm:spPr/>
      <dgm:t>
        <a:bodyPr/>
        <a:lstStyle/>
        <a:p>
          <a:endParaRPr lang="pt-BR"/>
        </a:p>
      </dgm:t>
    </dgm:pt>
    <dgm:pt modelId="{FF56981C-C947-4422-BAFB-93B39CE830CC}" type="pres">
      <dgm:prSet presAssocID="{942D2DCC-0F24-4B92-860E-B43706421A2F}" presName="hierRoot2" presStyleCnt="0">
        <dgm:presLayoutVars>
          <dgm:hierBranch val="init"/>
        </dgm:presLayoutVars>
      </dgm:prSet>
      <dgm:spPr/>
    </dgm:pt>
    <dgm:pt modelId="{FADF3910-6A76-4A42-A61A-F9A841583239}" type="pres">
      <dgm:prSet presAssocID="{942D2DCC-0F24-4B92-860E-B43706421A2F}" presName="rootComposite" presStyleCnt="0"/>
      <dgm:spPr/>
    </dgm:pt>
    <dgm:pt modelId="{3DDCE20F-42EB-474A-AB3A-6B483E5E3500}" type="pres">
      <dgm:prSet presAssocID="{942D2DCC-0F24-4B92-860E-B43706421A2F}" presName="rootText" presStyleLbl="node2" presStyleIdx="3" presStyleCnt="14" custScaleX="177763" custScaleY="123287" custLinFactNeighborX="-34834" custLinFactNeighborY="-2100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B99E7C9-A904-4CFF-868D-D98FE202E590}" type="pres">
      <dgm:prSet presAssocID="{942D2DCC-0F24-4B92-860E-B43706421A2F}" presName="rootConnector" presStyleLbl="node2" presStyleIdx="3" presStyleCnt="14"/>
      <dgm:spPr/>
      <dgm:t>
        <a:bodyPr/>
        <a:lstStyle/>
        <a:p>
          <a:endParaRPr lang="pt-BR"/>
        </a:p>
      </dgm:t>
    </dgm:pt>
    <dgm:pt modelId="{142EB539-D66D-4B84-9BAF-8597DB45704E}" type="pres">
      <dgm:prSet presAssocID="{942D2DCC-0F24-4B92-860E-B43706421A2F}" presName="hierChild4" presStyleCnt="0"/>
      <dgm:spPr/>
    </dgm:pt>
    <dgm:pt modelId="{EDA4C5CA-684A-4E56-B0B4-D9C50398DB98}" type="pres">
      <dgm:prSet presAssocID="{942D2DCC-0F24-4B92-860E-B43706421A2F}" presName="hierChild5" presStyleCnt="0"/>
      <dgm:spPr/>
    </dgm:pt>
    <dgm:pt modelId="{BEBFE5B9-E2BE-4021-B223-C8DC8AA6EBC1}" type="pres">
      <dgm:prSet presAssocID="{BC3B27D3-AB47-4AE0-9394-EDA7D3F72594}" presName="Name50" presStyleLbl="parChTrans1D2" presStyleIdx="4" presStyleCnt="14"/>
      <dgm:spPr/>
      <dgm:t>
        <a:bodyPr/>
        <a:lstStyle/>
        <a:p>
          <a:endParaRPr lang="pt-BR"/>
        </a:p>
      </dgm:t>
    </dgm:pt>
    <dgm:pt modelId="{1344D59C-239D-4714-B9C5-0274F1C7DC44}" type="pres">
      <dgm:prSet presAssocID="{E7B1116E-F03B-4F4B-8F4A-99B28CAE4F18}" presName="hierRoot2" presStyleCnt="0">
        <dgm:presLayoutVars>
          <dgm:hierBranch val="init"/>
        </dgm:presLayoutVars>
      </dgm:prSet>
      <dgm:spPr/>
    </dgm:pt>
    <dgm:pt modelId="{F27E560B-8369-43BD-A951-70C25C179997}" type="pres">
      <dgm:prSet presAssocID="{E7B1116E-F03B-4F4B-8F4A-99B28CAE4F18}" presName="rootComposite" presStyleCnt="0"/>
      <dgm:spPr/>
    </dgm:pt>
    <dgm:pt modelId="{344B7F1E-2FEB-405D-BE8C-5E1B79034DE0}" type="pres">
      <dgm:prSet presAssocID="{E7B1116E-F03B-4F4B-8F4A-99B28CAE4F18}" presName="rootText" presStyleLbl="node2" presStyleIdx="4" presStyleCnt="14" custScaleX="189499" custScaleY="123287" custLinFactNeighborX="-34834" custLinFactNeighborY="-2100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C6B061E-20B9-4A1B-892F-9971953D5A5D}" type="pres">
      <dgm:prSet presAssocID="{E7B1116E-F03B-4F4B-8F4A-99B28CAE4F18}" presName="rootConnector" presStyleLbl="node2" presStyleIdx="4" presStyleCnt="14"/>
      <dgm:spPr/>
      <dgm:t>
        <a:bodyPr/>
        <a:lstStyle/>
        <a:p>
          <a:endParaRPr lang="pt-BR"/>
        </a:p>
      </dgm:t>
    </dgm:pt>
    <dgm:pt modelId="{F8F57ABF-88FA-4C61-AC72-998D9D7AA2C1}" type="pres">
      <dgm:prSet presAssocID="{E7B1116E-F03B-4F4B-8F4A-99B28CAE4F18}" presName="hierChild4" presStyleCnt="0"/>
      <dgm:spPr/>
    </dgm:pt>
    <dgm:pt modelId="{1AC824A6-9453-4EA9-B0AD-60005640AEBD}" type="pres">
      <dgm:prSet presAssocID="{E7B1116E-F03B-4F4B-8F4A-99B28CAE4F18}" presName="hierChild5" presStyleCnt="0"/>
      <dgm:spPr/>
    </dgm:pt>
    <dgm:pt modelId="{AD19AABD-791F-4BFF-8DAA-1B9B62AB8708}" type="pres">
      <dgm:prSet presAssocID="{4657824A-844E-405A-9181-F8BAA7B52501}" presName="hierChild3" presStyleCnt="0"/>
      <dgm:spPr/>
    </dgm:pt>
    <dgm:pt modelId="{CF9945CD-D68F-4DE3-A8D9-4D8B34D1E3B1}" type="pres">
      <dgm:prSet presAssocID="{A85C3B37-751B-42EF-8CD6-862037AEA474}" presName="hierRoot1" presStyleCnt="0">
        <dgm:presLayoutVars>
          <dgm:hierBranch val="r"/>
        </dgm:presLayoutVars>
      </dgm:prSet>
      <dgm:spPr/>
    </dgm:pt>
    <dgm:pt modelId="{813FB1E2-D1EF-48AD-A5E2-DA87A56EA743}" type="pres">
      <dgm:prSet presAssocID="{A85C3B37-751B-42EF-8CD6-862037AEA474}" presName="rootComposite1" presStyleCnt="0"/>
      <dgm:spPr/>
    </dgm:pt>
    <dgm:pt modelId="{8F78564E-DA8E-431F-A224-B6BF8FDB6270}" type="pres">
      <dgm:prSet presAssocID="{A85C3B37-751B-42EF-8CD6-862037AEA474}" presName="rootText1" presStyleLbl="node0" presStyleIdx="1" presStyleCnt="3" custScaleX="142080" custScaleY="768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D1BF641-0414-4CA7-B0E7-ADF8ECF33412}" type="pres">
      <dgm:prSet presAssocID="{A85C3B37-751B-42EF-8CD6-862037AEA474}" presName="rootConnector1" presStyleLbl="node1" presStyleIdx="0" presStyleCnt="0"/>
      <dgm:spPr/>
      <dgm:t>
        <a:bodyPr/>
        <a:lstStyle/>
        <a:p>
          <a:endParaRPr lang="pt-BR"/>
        </a:p>
      </dgm:t>
    </dgm:pt>
    <dgm:pt modelId="{337EB6DD-2750-44F5-8DF5-E645CD20522F}" type="pres">
      <dgm:prSet presAssocID="{A85C3B37-751B-42EF-8CD6-862037AEA474}" presName="hierChild2" presStyleCnt="0"/>
      <dgm:spPr/>
    </dgm:pt>
    <dgm:pt modelId="{BBBF628F-DBCD-4BFE-9298-5B6DC4B7A2A5}" type="pres">
      <dgm:prSet presAssocID="{1B1D6740-7C19-4CB2-9651-3CCC5AAA259A}" presName="Name50" presStyleLbl="parChTrans1D2" presStyleIdx="5" presStyleCnt="14"/>
      <dgm:spPr/>
      <dgm:t>
        <a:bodyPr/>
        <a:lstStyle/>
        <a:p>
          <a:endParaRPr lang="pt-BR"/>
        </a:p>
      </dgm:t>
    </dgm:pt>
    <dgm:pt modelId="{39DCD5D7-2191-43FE-8CB5-9C33E5E7C160}" type="pres">
      <dgm:prSet presAssocID="{A014E4E0-AE16-4D33-86D1-E504D07BBBED}" presName="hierRoot2" presStyleCnt="0">
        <dgm:presLayoutVars>
          <dgm:hierBranch val="init"/>
        </dgm:presLayoutVars>
      </dgm:prSet>
      <dgm:spPr/>
    </dgm:pt>
    <dgm:pt modelId="{195D9ABF-9813-4D67-8234-F35A4387AD69}" type="pres">
      <dgm:prSet presAssocID="{A014E4E0-AE16-4D33-86D1-E504D07BBBED}" presName="rootComposite" presStyleCnt="0"/>
      <dgm:spPr/>
    </dgm:pt>
    <dgm:pt modelId="{3EE63ED2-05A6-4116-B1BD-D83F88ED5FDA}" type="pres">
      <dgm:prSet presAssocID="{A014E4E0-AE16-4D33-86D1-E504D07BBBED}" presName="rootText" presStyleLbl="node2" presStyleIdx="5" presStyleCnt="14" custScaleX="176638" custScaleY="123287" custLinFactNeighborY="-2089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457C1C6-AAAD-43DB-87AC-5736A402AF80}" type="pres">
      <dgm:prSet presAssocID="{A014E4E0-AE16-4D33-86D1-E504D07BBBED}" presName="rootConnector" presStyleLbl="node2" presStyleIdx="5" presStyleCnt="14"/>
      <dgm:spPr/>
      <dgm:t>
        <a:bodyPr/>
        <a:lstStyle/>
        <a:p>
          <a:endParaRPr lang="pt-BR"/>
        </a:p>
      </dgm:t>
    </dgm:pt>
    <dgm:pt modelId="{4DD2ECCF-4E6C-41CB-B618-38DF7510BB77}" type="pres">
      <dgm:prSet presAssocID="{A014E4E0-AE16-4D33-86D1-E504D07BBBED}" presName="hierChild4" presStyleCnt="0"/>
      <dgm:spPr/>
    </dgm:pt>
    <dgm:pt modelId="{41B55FBA-956F-4078-82E1-479D1CC43BF2}" type="pres">
      <dgm:prSet presAssocID="{A014E4E0-AE16-4D33-86D1-E504D07BBBED}" presName="hierChild5" presStyleCnt="0"/>
      <dgm:spPr/>
    </dgm:pt>
    <dgm:pt modelId="{6D3AA7F3-DE1D-418A-98F5-2BCA48A5826B}" type="pres">
      <dgm:prSet presAssocID="{3541EA75-BB1E-4D0B-9455-29E792524D08}" presName="Name50" presStyleLbl="parChTrans1D2" presStyleIdx="6" presStyleCnt="14"/>
      <dgm:spPr/>
      <dgm:t>
        <a:bodyPr/>
        <a:lstStyle/>
        <a:p>
          <a:endParaRPr lang="pt-BR"/>
        </a:p>
      </dgm:t>
    </dgm:pt>
    <dgm:pt modelId="{B884DF11-450E-490C-A128-8357D557C465}" type="pres">
      <dgm:prSet presAssocID="{01E4A416-36CE-4669-87F6-38E8BC4744A6}" presName="hierRoot2" presStyleCnt="0">
        <dgm:presLayoutVars>
          <dgm:hierBranch val="init"/>
        </dgm:presLayoutVars>
      </dgm:prSet>
      <dgm:spPr/>
    </dgm:pt>
    <dgm:pt modelId="{13A549D2-6AEA-415B-B0E9-4D6AB271160F}" type="pres">
      <dgm:prSet presAssocID="{01E4A416-36CE-4669-87F6-38E8BC4744A6}" presName="rootComposite" presStyleCnt="0"/>
      <dgm:spPr/>
    </dgm:pt>
    <dgm:pt modelId="{B6DFDA45-D4E6-4A41-9BC3-D9B44EC8AE2C}" type="pres">
      <dgm:prSet presAssocID="{01E4A416-36CE-4669-87F6-38E8BC4744A6}" presName="rootText" presStyleLbl="node2" presStyleIdx="6" presStyleCnt="14" custScaleX="176637" custScaleY="123287" custLinFactNeighborY="-2089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68825AA-E85F-42E2-B1D3-8DBC56FD7380}" type="pres">
      <dgm:prSet presAssocID="{01E4A416-36CE-4669-87F6-38E8BC4744A6}" presName="rootConnector" presStyleLbl="node2" presStyleIdx="6" presStyleCnt="14"/>
      <dgm:spPr/>
      <dgm:t>
        <a:bodyPr/>
        <a:lstStyle/>
        <a:p>
          <a:endParaRPr lang="pt-BR"/>
        </a:p>
      </dgm:t>
    </dgm:pt>
    <dgm:pt modelId="{73EAE3DB-CA16-4473-99A1-42FFE4966E37}" type="pres">
      <dgm:prSet presAssocID="{01E4A416-36CE-4669-87F6-38E8BC4744A6}" presName="hierChild4" presStyleCnt="0"/>
      <dgm:spPr/>
    </dgm:pt>
    <dgm:pt modelId="{5ABAA881-4CBF-4E87-9A42-DC1441736FC2}" type="pres">
      <dgm:prSet presAssocID="{01E4A416-36CE-4669-87F6-38E8BC4744A6}" presName="hierChild5" presStyleCnt="0"/>
      <dgm:spPr/>
    </dgm:pt>
    <dgm:pt modelId="{27B53E02-C078-4D2B-BD28-011047AF2B8D}" type="pres">
      <dgm:prSet presAssocID="{0FAC25C5-E8E0-4899-A820-DFFEA430912E}" presName="Name50" presStyleLbl="parChTrans1D2" presStyleIdx="7" presStyleCnt="14"/>
      <dgm:spPr/>
      <dgm:t>
        <a:bodyPr/>
        <a:lstStyle/>
        <a:p>
          <a:endParaRPr lang="pt-BR"/>
        </a:p>
      </dgm:t>
    </dgm:pt>
    <dgm:pt modelId="{61C51CFF-622D-4F1B-A38B-C4FE966003FD}" type="pres">
      <dgm:prSet presAssocID="{58C6E1B1-EAE8-4DA8-B6E5-10B935469E74}" presName="hierRoot2" presStyleCnt="0">
        <dgm:presLayoutVars>
          <dgm:hierBranch val="init"/>
        </dgm:presLayoutVars>
      </dgm:prSet>
      <dgm:spPr/>
    </dgm:pt>
    <dgm:pt modelId="{43C05EA6-F933-4B78-A5D6-B83CCF494C6D}" type="pres">
      <dgm:prSet presAssocID="{58C6E1B1-EAE8-4DA8-B6E5-10B935469E74}" presName="rootComposite" presStyleCnt="0"/>
      <dgm:spPr/>
    </dgm:pt>
    <dgm:pt modelId="{93B1BAD8-CA76-4138-9987-0997F8A5FDD6}" type="pres">
      <dgm:prSet presAssocID="{58C6E1B1-EAE8-4DA8-B6E5-10B935469E74}" presName="rootText" presStyleLbl="node2" presStyleIdx="7" presStyleCnt="14" custScaleX="176637" custScaleY="123287" custLinFactNeighborY="-2089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49E3DAF-9E0B-4856-94C8-34EEE0287482}" type="pres">
      <dgm:prSet presAssocID="{58C6E1B1-EAE8-4DA8-B6E5-10B935469E74}" presName="rootConnector" presStyleLbl="node2" presStyleIdx="7" presStyleCnt="14"/>
      <dgm:spPr/>
      <dgm:t>
        <a:bodyPr/>
        <a:lstStyle/>
        <a:p>
          <a:endParaRPr lang="pt-BR"/>
        </a:p>
      </dgm:t>
    </dgm:pt>
    <dgm:pt modelId="{774EDEBF-868A-4927-8C0F-E79BF8BD1FB2}" type="pres">
      <dgm:prSet presAssocID="{58C6E1B1-EAE8-4DA8-B6E5-10B935469E74}" presName="hierChild4" presStyleCnt="0"/>
      <dgm:spPr/>
    </dgm:pt>
    <dgm:pt modelId="{953E9724-8207-460C-9545-36236FF17FC2}" type="pres">
      <dgm:prSet presAssocID="{58C6E1B1-EAE8-4DA8-B6E5-10B935469E74}" presName="hierChild5" presStyleCnt="0"/>
      <dgm:spPr/>
    </dgm:pt>
    <dgm:pt modelId="{8B35A6E9-D76F-45A5-96F0-69A3988BD526}" type="pres">
      <dgm:prSet presAssocID="{D3C26FDC-908E-43C9-9F46-B0E267AB2AD3}" presName="Name50" presStyleLbl="parChTrans1D2" presStyleIdx="8" presStyleCnt="14"/>
      <dgm:spPr/>
      <dgm:t>
        <a:bodyPr/>
        <a:lstStyle/>
        <a:p>
          <a:endParaRPr lang="pt-BR"/>
        </a:p>
      </dgm:t>
    </dgm:pt>
    <dgm:pt modelId="{E6302E25-27E3-465B-B7E7-5E3DC0C26B36}" type="pres">
      <dgm:prSet presAssocID="{AE0F7004-6BFA-46D0-9BEA-CEA61673975D}" presName="hierRoot2" presStyleCnt="0">
        <dgm:presLayoutVars>
          <dgm:hierBranch val="init"/>
        </dgm:presLayoutVars>
      </dgm:prSet>
      <dgm:spPr/>
    </dgm:pt>
    <dgm:pt modelId="{FF001C7D-DF8E-44D6-9B70-0E5B50605DFA}" type="pres">
      <dgm:prSet presAssocID="{AE0F7004-6BFA-46D0-9BEA-CEA61673975D}" presName="rootComposite" presStyleCnt="0"/>
      <dgm:spPr/>
    </dgm:pt>
    <dgm:pt modelId="{8DD90248-F224-4E3C-8040-38C63E8B908A}" type="pres">
      <dgm:prSet presAssocID="{AE0F7004-6BFA-46D0-9BEA-CEA61673975D}" presName="rootText" presStyleLbl="node2" presStyleIdx="8" presStyleCnt="14" custScaleX="169693" custScaleY="123287" custLinFactNeighborY="-2089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FA2D38A-E02D-47CB-92E2-B965810299A2}" type="pres">
      <dgm:prSet presAssocID="{AE0F7004-6BFA-46D0-9BEA-CEA61673975D}" presName="rootConnector" presStyleLbl="node2" presStyleIdx="8" presStyleCnt="14"/>
      <dgm:spPr/>
      <dgm:t>
        <a:bodyPr/>
        <a:lstStyle/>
        <a:p>
          <a:endParaRPr lang="pt-BR"/>
        </a:p>
      </dgm:t>
    </dgm:pt>
    <dgm:pt modelId="{E4A06EA1-E082-407D-8D31-D1AFCF79789E}" type="pres">
      <dgm:prSet presAssocID="{AE0F7004-6BFA-46D0-9BEA-CEA61673975D}" presName="hierChild4" presStyleCnt="0"/>
      <dgm:spPr/>
    </dgm:pt>
    <dgm:pt modelId="{8BE498DE-B2CB-4A28-BB85-F70196D92FB8}" type="pres">
      <dgm:prSet presAssocID="{AE0F7004-6BFA-46D0-9BEA-CEA61673975D}" presName="hierChild5" presStyleCnt="0"/>
      <dgm:spPr/>
    </dgm:pt>
    <dgm:pt modelId="{051CEFC9-AAD1-42E4-A6DF-57044CD4709E}" type="pres">
      <dgm:prSet presAssocID="{A85C3B37-751B-42EF-8CD6-862037AEA474}" presName="hierChild3" presStyleCnt="0"/>
      <dgm:spPr/>
    </dgm:pt>
    <dgm:pt modelId="{C920D351-1648-4C54-8376-36E754ACACC5}" type="pres">
      <dgm:prSet presAssocID="{0E66DB1C-4673-43E5-9FFA-D8B327FF05EA}" presName="hierRoot1" presStyleCnt="0">
        <dgm:presLayoutVars>
          <dgm:hierBranch val="r"/>
        </dgm:presLayoutVars>
      </dgm:prSet>
      <dgm:spPr/>
    </dgm:pt>
    <dgm:pt modelId="{B6D47CF0-01A2-44DD-A96F-327E295F293C}" type="pres">
      <dgm:prSet presAssocID="{0E66DB1C-4673-43E5-9FFA-D8B327FF05EA}" presName="rootComposite1" presStyleCnt="0"/>
      <dgm:spPr/>
    </dgm:pt>
    <dgm:pt modelId="{F3FB3A5D-D0A5-4227-B406-9DFC42E4CBF9}" type="pres">
      <dgm:prSet presAssocID="{0E66DB1C-4673-43E5-9FFA-D8B327FF05EA}" presName="rootText1" presStyleLbl="node0" presStyleIdx="2" presStyleCnt="3" custScaleX="140605" custScaleY="76812" custLinFactNeighborX="33075" custLinFactNeighborY="11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42E1214-A46E-4FFF-AFF5-74A62ACBA9B5}" type="pres">
      <dgm:prSet presAssocID="{0E66DB1C-4673-43E5-9FFA-D8B327FF05EA}" presName="rootConnector1" presStyleLbl="node1" presStyleIdx="0" presStyleCnt="0"/>
      <dgm:spPr/>
      <dgm:t>
        <a:bodyPr/>
        <a:lstStyle/>
        <a:p>
          <a:endParaRPr lang="pt-BR"/>
        </a:p>
      </dgm:t>
    </dgm:pt>
    <dgm:pt modelId="{F819DD34-E79B-4344-ACF1-B44CC555EF49}" type="pres">
      <dgm:prSet presAssocID="{0E66DB1C-4673-43E5-9FFA-D8B327FF05EA}" presName="hierChild2" presStyleCnt="0"/>
      <dgm:spPr/>
    </dgm:pt>
    <dgm:pt modelId="{B9398A91-0969-4042-A55C-C283A2EAE4F6}" type="pres">
      <dgm:prSet presAssocID="{EB5D15A8-3640-4CB8-91B2-AC3D3C95FD7C}" presName="Name50" presStyleLbl="parChTrans1D2" presStyleIdx="9" presStyleCnt="14"/>
      <dgm:spPr/>
      <dgm:t>
        <a:bodyPr/>
        <a:lstStyle/>
        <a:p>
          <a:endParaRPr lang="pt-BR"/>
        </a:p>
      </dgm:t>
    </dgm:pt>
    <dgm:pt modelId="{7CA4749D-60D7-472D-BDB4-5059E1C52894}" type="pres">
      <dgm:prSet presAssocID="{2864AB4A-9CD4-48E2-A9A0-E91335A457A2}" presName="hierRoot2" presStyleCnt="0">
        <dgm:presLayoutVars>
          <dgm:hierBranch val="init"/>
        </dgm:presLayoutVars>
      </dgm:prSet>
      <dgm:spPr/>
    </dgm:pt>
    <dgm:pt modelId="{DE3C465B-4716-42E2-BF50-403BDB63F760}" type="pres">
      <dgm:prSet presAssocID="{2864AB4A-9CD4-48E2-A9A0-E91335A457A2}" presName="rootComposite" presStyleCnt="0"/>
      <dgm:spPr/>
    </dgm:pt>
    <dgm:pt modelId="{BFD6EDFB-8EAA-42BF-A9E0-1101BB9565F6}" type="pres">
      <dgm:prSet presAssocID="{2864AB4A-9CD4-48E2-A9A0-E91335A457A2}" presName="rootText" presStyleLbl="node2" presStyleIdx="9" presStyleCnt="14" custScaleX="175238" custScaleY="123287" custLinFactNeighborX="33075" custLinFactNeighborY="-2077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E445348-B1A6-4069-B9BB-D16E898FA6AD}" type="pres">
      <dgm:prSet presAssocID="{2864AB4A-9CD4-48E2-A9A0-E91335A457A2}" presName="rootConnector" presStyleLbl="node2" presStyleIdx="9" presStyleCnt="14"/>
      <dgm:spPr/>
      <dgm:t>
        <a:bodyPr/>
        <a:lstStyle/>
        <a:p>
          <a:endParaRPr lang="pt-BR"/>
        </a:p>
      </dgm:t>
    </dgm:pt>
    <dgm:pt modelId="{DE9B64B5-A647-4037-8A38-D2BDAFBCE978}" type="pres">
      <dgm:prSet presAssocID="{2864AB4A-9CD4-48E2-A9A0-E91335A457A2}" presName="hierChild4" presStyleCnt="0"/>
      <dgm:spPr/>
    </dgm:pt>
    <dgm:pt modelId="{2C8A7952-1742-402E-8FB9-5E5EDC5F5559}" type="pres">
      <dgm:prSet presAssocID="{2864AB4A-9CD4-48E2-A9A0-E91335A457A2}" presName="hierChild5" presStyleCnt="0"/>
      <dgm:spPr/>
    </dgm:pt>
    <dgm:pt modelId="{ECD3F3AA-3A2F-4C8E-B8EE-392FA46A2CDE}" type="pres">
      <dgm:prSet presAssocID="{8F1C1DB6-52AB-41B1-8D07-B6859979330F}" presName="Name50" presStyleLbl="parChTrans1D2" presStyleIdx="10" presStyleCnt="14"/>
      <dgm:spPr/>
      <dgm:t>
        <a:bodyPr/>
        <a:lstStyle/>
        <a:p>
          <a:endParaRPr lang="pt-BR"/>
        </a:p>
      </dgm:t>
    </dgm:pt>
    <dgm:pt modelId="{D083B3E5-CF95-492E-8361-C0DED6D789AD}" type="pres">
      <dgm:prSet presAssocID="{C873481E-CB48-420F-B49B-8B5FD766B909}" presName="hierRoot2" presStyleCnt="0">
        <dgm:presLayoutVars>
          <dgm:hierBranch val="init"/>
        </dgm:presLayoutVars>
      </dgm:prSet>
      <dgm:spPr/>
    </dgm:pt>
    <dgm:pt modelId="{EBA9CF26-48D2-4449-97C2-C8D84C8A2313}" type="pres">
      <dgm:prSet presAssocID="{C873481E-CB48-420F-B49B-8B5FD766B909}" presName="rootComposite" presStyleCnt="0"/>
      <dgm:spPr/>
    </dgm:pt>
    <dgm:pt modelId="{8AFA6071-6DE7-4286-8DB5-48496D948DF2}" type="pres">
      <dgm:prSet presAssocID="{C873481E-CB48-420F-B49B-8B5FD766B909}" presName="rootText" presStyleLbl="node2" presStyleIdx="10" presStyleCnt="14" custScaleX="176154" custScaleY="123287" custLinFactNeighborX="33075" custLinFactNeighborY="-2077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A211F6B-ADA4-4019-8639-5833A437F477}" type="pres">
      <dgm:prSet presAssocID="{C873481E-CB48-420F-B49B-8B5FD766B909}" presName="rootConnector" presStyleLbl="node2" presStyleIdx="10" presStyleCnt="14"/>
      <dgm:spPr/>
      <dgm:t>
        <a:bodyPr/>
        <a:lstStyle/>
        <a:p>
          <a:endParaRPr lang="pt-BR"/>
        </a:p>
      </dgm:t>
    </dgm:pt>
    <dgm:pt modelId="{AED91539-72E5-4196-A4E7-5F7EB4CFFD8B}" type="pres">
      <dgm:prSet presAssocID="{C873481E-CB48-420F-B49B-8B5FD766B909}" presName="hierChild4" presStyleCnt="0"/>
      <dgm:spPr/>
    </dgm:pt>
    <dgm:pt modelId="{D1EEDE76-29B9-4330-9A26-6B76A65D7723}" type="pres">
      <dgm:prSet presAssocID="{C873481E-CB48-420F-B49B-8B5FD766B909}" presName="hierChild5" presStyleCnt="0"/>
      <dgm:spPr/>
    </dgm:pt>
    <dgm:pt modelId="{EB7C9357-01F1-4BB4-9FC6-20588F844628}" type="pres">
      <dgm:prSet presAssocID="{2431D474-1489-4D9D-8AA6-FF16747E4D73}" presName="Name50" presStyleLbl="parChTrans1D2" presStyleIdx="11" presStyleCnt="14"/>
      <dgm:spPr/>
      <dgm:t>
        <a:bodyPr/>
        <a:lstStyle/>
        <a:p>
          <a:endParaRPr lang="pt-BR"/>
        </a:p>
      </dgm:t>
    </dgm:pt>
    <dgm:pt modelId="{D72648F6-29B1-444A-9633-8BDFAE194425}" type="pres">
      <dgm:prSet presAssocID="{8F82B1BD-5A6F-4C8B-96DA-2EF494EA9112}" presName="hierRoot2" presStyleCnt="0">
        <dgm:presLayoutVars>
          <dgm:hierBranch val="init"/>
        </dgm:presLayoutVars>
      </dgm:prSet>
      <dgm:spPr/>
    </dgm:pt>
    <dgm:pt modelId="{DCF3515E-5B6F-4805-9F5B-F78A85A55214}" type="pres">
      <dgm:prSet presAssocID="{8F82B1BD-5A6F-4C8B-96DA-2EF494EA9112}" presName="rootComposite" presStyleCnt="0"/>
      <dgm:spPr/>
    </dgm:pt>
    <dgm:pt modelId="{BB834D1D-2F07-436B-884A-536FAFDE5BE0}" type="pres">
      <dgm:prSet presAssocID="{8F82B1BD-5A6F-4C8B-96DA-2EF494EA9112}" presName="rootText" presStyleLbl="node2" presStyleIdx="11" presStyleCnt="14" custScaleX="177070" custScaleY="123287" custLinFactNeighborX="33075" custLinFactNeighborY="-2077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596AB3A-F9EF-4753-91FA-47A1849FA16F}" type="pres">
      <dgm:prSet presAssocID="{8F82B1BD-5A6F-4C8B-96DA-2EF494EA9112}" presName="rootConnector" presStyleLbl="node2" presStyleIdx="11" presStyleCnt="14"/>
      <dgm:spPr/>
      <dgm:t>
        <a:bodyPr/>
        <a:lstStyle/>
        <a:p>
          <a:endParaRPr lang="pt-BR"/>
        </a:p>
      </dgm:t>
    </dgm:pt>
    <dgm:pt modelId="{F9CF1A1D-CDDD-4DDA-9522-FCB92B8E1333}" type="pres">
      <dgm:prSet presAssocID="{8F82B1BD-5A6F-4C8B-96DA-2EF494EA9112}" presName="hierChild4" presStyleCnt="0"/>
      <dgm:spPr/>
    </dgm:pt>
    <dgm:pt modelId="{354DAD56-6984-4A9B-B116-A6FC3749A57F}" type="pres">
      <dgm:prSet presAssocID="{8F82B1BD-5A6F-4C8B-96DA-2EF494EA9112}" presName="hierChild5" presStyleCnt="0"/>
      <dgm:spPr/>
    </dgm:pt>
    <dgm:pt modelId="{F4BA72EC-7727-42DE-B530-9450279A0A8A}" type="pres">
      <dgm:prSet presAssocID="{0B744359-8CBA-4FE8-A1D3-24ADD6444272}" presName="Name50" presStyleLbl="parChTrans1D2" presStyleIdx="12" presStyleCnt="14"/>
      <dgm:spPr/>
      <dgm:t>
        <a:bodyPr/>
        <a:lstStyle/>
        <a:p>
          <a:endParaRPr lang="pt-BR"/>
        </a:p>
      </dgm:t>
    </dgm:pt>
    <dgm:pt modelId="{06B1255A-FBDB-4063-9CD9-A0EB8091D659}" type="pres">
      <dgm:prSet presAssocID="{72968DA8-E6D9-4666-AA85-176BDFB9240E}" presName="hierRoot2" presStyleCnt="0">
        <dgm:presLayoutVars>
          <dgm:hierBranch val="init"/>
        </dgm:presLayoutVars>
      </dgm:prSet>
      <dgm:spPr/>
    </dgm:pt>
    <dgm:pt modelId="{08C89796-9554-4C49-ABFB-A7840A74B8B4}" type="pres">
      <dgm:prSet presAssocID="{72968DA8-E6D9-4666-AA85-176BDFB9240E}" presName="rootComposite" presStyleCnt="0"/>
      <dgm:spPr/>
    </dgm:pt>
    <dgm:pt modelId="{E432DF85-C79D-4E43-8A3A-CCC8E83C9437}" type="pres">
      <dgm:prSet presAssocID="{72968DA8-E6D9-4666-AA85-176BDFB9240E}" presName="rootText" presStyleLbl="node2" presStyleIdx="12" presStyleCnt="14" custScaleX="176154" custScaleY="123287" custLinFactNeighborX="33075" custLinFactNeighborY="-2077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3497B09-99EF-4E9E-98DA-316F93BEC9D7}" type="pres">
      <dgm:prSet presAssocID="{72968DA8-E6D9-4666-AA85-176BDFB9240E}" presName="rootConnector" presStyleLbl="node2" presStyleIdx="12" presStyleCnt="14"/>
      <dgm:spPr/>
      <dgm:t>
        <a:bodyPr/>
        <a:lstStyle/>
        <a:p>
          <a:endParaRPr lang="pt-BR"/>
        </a:p>
      </dgm:t>
    </dgm:pt>
    <dgm:pt modelId="{60827938-22E7-48D9-A618-1596C10A0AF9}" type="pres">
      <dgm:prSet presAssocID="{72968DA8-E6D9-4666-AA85-176BDFB9240E}" presName="hierChild4" presStyleCnt="0"/>
      <dgm:spPr/>
    </dgm:pt>
    <dgm:pt modelId="{4E8DD368-3593-4B1E-A9A6-9289E331E564}" type="pres">
      <dgm:prSet presAssocID="{72968DA8-E6D9-4666-AA85-176BDFB9240E}" presName="hierChild5" presStyleCnt="0"/>
      <dgm:spPr/>
    </dgm:pt>
    <dgm:pt modelId="{DE982400-53CA-49AE-8F0C-898158412D31}" type="pres">
      <dgm:prSet presAssocID="{C0BD726D-CEC0-4AAF-8FD4-80EF4F8E848E}" presName="Name50" presStyleLbl="parChTrans1D2" presStyleIdx="13" presStyleCnt="14"/>
      <dgm:spPr/>
      <dgm:t>
        <a:bodyPr/>
        <a:lstStyle/>
        <a:p>
          <a:endParaRPr lang="pt-BR"/>
        </a:p>
      </dgm:t>
    </dgm:pt>
    <dgm:pt modelId="{504DF2E3-AA6D-4464-9702-1AAFE4E47A4B}" type="pres">
      <dgm:prSet presAssocID="{D82A008F-08AF-4A28-BC33-AEE8D8489E39}" presName="hierRoot2" presStyleCnt="0">
        <dgm:presLayoutVars>
          <dgm:hierBranch val="init"/>
        </dgm:presLayoutVars>
      </dgm:prSet>
      <dgm:spPr/>
    </dgm:pt>
    <dgm:pt modelId="{27ADCEC7-2D6F-4665-A84B-ADC5BF185F18}" type="pres">
      <dgm:prSet presAssocID="{D82A008F-08AF-4A28-BC33-AEE8D8489E39}" presName="rootComposite" presStyleCnt="0"/>
      <dgm:spPr/>
    </dgm:pt>
    <dgm:pt modelId="{1720A6E9-5EE4-4291-8745-45EC0CD9A78E}" type="pres">
      <dgm:prSet presAssocID="{D82A008F-08AF-4A28-BC33-AEE8D8489E39}" presName="rootText" presStyleLbl="node2" presStyleIdx="13" presStyleCnt="14" custScaleX="178902" custScaleY="123287" custLinFactNeighborX="33075" custLinFactNeighborY="-2077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4963FA8-35F7-41C1-A7B0-575C051CA16B}" type="pres">
      <dgm:prSet presAssocID="{D82A008F-08AF-4A28-BC33-AEE8D8489E39}" presName="rootConnector" presStyleLbl="node2" presStyleIdx="13" presStyleCnt="14"/>
      <dgm:spPr/>
      <dgm:t>
        <a:bodyPr/>
        <a:lstStyle/>
        <a:p>
          <a:endParaRPr lang="pt-BR"/>
        </a:p>
      </dgm:t>
    </dgm:pt>
    <dgm:pt modelId="{22093129-D4E2-4664-BFF2-5B4B39AE34D3}" type="pres">
      <dgm:prSet presAssocID="{D82A008F-08AF-4A28-BC33-AEE8D8489E39}" presName="hierChild4" presStyleCnt="0"/>
      <dgm:spPr/>
    </dgm:pt>
    <dgm:pt modelId="{7A146A83-A62A-4353-B4D1-CE381EBD85E9}" type="pres">
      <dgm:prSet presAssocID="{D82A008F-08AF-4A28-BC33-AEE8D8489E39}" presName="hierChild5" presStyleCnt="0"/>
      <dgm:spPr/>
    </dgm:pt>
    <dgm:pt modelId="{C03CD02E-2193-4071-BB14-FA09FF28EE70}" type="pres">
      <dgm:prSet presAssocID="{0E66DB1C-4673-43E5-9FFA-D8B327FF05EA}" presName="hierChild3" presStyleCnt="0"/>
      <dgm:spPr/>
    </dgm:pt>
  </dgm:ptLst>
  <dgm:cxnLst>
    <dgm:cxn modelId="{1943ECE9-E084-4DB0-A231-5E01A3F16922}" type="presOf" srcId="{A014E4E0-AE16-4D33-86D1-E504D07BBBED}" destId="{D457C1C6-AAAD-43DB-87AC-5736A402AF80}" srcOrd="1" destOrd="0" presId="urn:microsoft.com/office/officeart/2005/8/layout/orgChart1"/>
    <dgm:cxn modelId="{0543D072-BA47-4A6A-8809-F290B9BF64FD}" srcId="{4657824A-844E-405A-9181-F8BAA7B52501}" destId="{E0BC9D94-06EC-498C-A498-B3F56A7851C1}" srcOrd="2" destOrd="0" parTransId="{CEF103CB-9E8D-4898-88B3-60DA93596C30}" sibTransId="{884F6E0F-2FEE-41FD-925C-6F1DC6377E77}"/>
    <dgm:cxn modelId="{FB477767-F7D2-4D57-A45D-5EFC28A39C34}" type="presOf" srcId="{58C6E1B1-EAE8-4DA8-B6E5-10B935469E74}" destId="{93B1BAD8-CA76-4138-9987-0997F8A5FDD6}" srcOrd="0" destOrd="0" presId="urn:microsoft.com/office/officeart/2005/8/layout/orgChart1"/>
    <dgm:cxn modelId="{7EC776DD-5EB0-4E7E-A06C-BFB55102ABAD}" type="presOf" srcId="{D3C26FDC-908E-43C9-9F46-B0E267AB2AD3}" destId="{8B35A6E9-D76F-45A5-96F0-69A3988BD526}" srcOrd="0" destOrd="0" presId="urn:microsoft.com/office/officeart/2005/8/layout/orgChart1"/>
    <dgm:cxn modelId="{29EA2088-D162-44BF-9853-A1D9A443920A}" type="presOf" srcId="{0E66DB1C-4673-43E5-9FFA-D8B327FF05EA}" destId="{242E1214-A46E-4FFF-AFF5-74A62ACBA9B5}" srcOrd="1" destOrd="0" presId="urn:microsoft.com/office/officeart/2005/8/layout/orgChart1"/>
    <dgm:cxn modelId="{DFBEAF00-7C62-41EF-AFB6-95BD016832C0}" srcId="{A85C3B37-751B-42EF-8CD6-862037AEA474}" destId="{58C6E1B1-EAE8-4DA8-B6E5-10B935469E74}" srcOrd="2" destOrd="0" parTransId="{0FAC25C5-E8E0-4899-A820-DFFEA430912E}" sibTransId="{E7EFEE74-F221-4103-858D-0DC526114332}"/>
    <dgm:cxn modelId="{F5E1D4AD-65DE-4E4D-95AD-E11EC7BE33C5}" type="presOf" srcId="{01E4A416-36CE-4669-87F6-38E8BC4744A6}" destId="{B6DFDA45-D4E6-4A41-9BC3-D9B44EC8AE2C}" srcOrd="0" destOrd="0" presId="urn:microsoft.com/office/officeart/2005/8/layout/orgChart1"/>
    <dgm:cxn modelId="{67A8CE04-3549-49FC-90B1-71064E2C754F}" type="presOf" srcId="{1B1E5B4E-7934-4C6D-909B-BF28162F7F7C}" destId="{932F8D7B-0408-41F0-921B-BB30A7EFBF3D}" srcOrd="0" destOrd="0" presId="urn:microsoft.com/office/officeart/2005/8/layout/orgChart1"/>
    <dgm:cxn modelId="{13916D7A-284F-4BC5-8301-C907B5923418}" type="presOf" srcId="{A014E4E0-AE16-4D33-86D1-E504D07BBBED}" destId="{3EE63ED2-05A6-4116-B1BD-D83F88ED5FDA}" srcOrd="0" destOrd="0" presId="urn:microsoft.com/office/officeart/2005/8/layout/orgChart1"/>
    <dgm:cxn modelId="{A59EA0B4-E9E8-4623-9632-84A8D0E2BDC5}" type="presOf" srcId="{AE0F7004-6BFA-46D0-9BEA-CEA61673975D}" destId="{6FA2D38A-E02D-47CB-92E2-B965810299A2}" srcOrd="1" destOrd="0" presId="urn:microsoft.com/office/officeart/2005/8/layout/orgChart1"/>
    <dgm:cxn modelId="{146B6FFA-F1B0-49C3-8800-09C316A5BCAA}" srcId="{4657824A-844E-405A-9181-F8BAA7B52501}" destId="{E7B1116E-F03B-4F4B-8F4A-99B28CAE4F18}" srcOrd="4" destOrd="0" parTransId="{BC3B27D3-AB47-4AE0-9394-EDA7D3F72594}" sibTransId="{DD8DFEA3-F6B9-448D-8E3A-F3F43F35D4B6}"/>
    <dgm:cxn modelId="{D59A8A18-E90C-4183-90B5-B38E2AAF2AA7}" srcId="{0E66DB1C-4673-43E5-9FFA-D8B327FF05EA}" destId="{2864AB4A-9CD4-48E2-A9A0-E91335A457A2}" srcOrd="0" destOrd="0" parTransId="{EB5D15A8-3640-4CB8-91B2-AC3D3C95FD7C}" sibTransId="{24F4FF59-0050-40DA-B9D8-3A0D7D818B0D}"/>
    <dgm:cxn modelId="{088A2C0E-B471-4947-B413-151620F02432}" type="presOf" srcId="{0B744359-8CBA-4FE8-A1D3-24ADD6444272}" destId="{F4BA72EC-7727-42DE-B530-9450279A0A8A}" srcOrd="0" destOrd="0" presId="urn:microsoft.com/office/officeart/2005/8/layout/orgChart1"/>
    <dgm:cxn modelId="{7B6C22D4-1438-41B3-9E7B-53CE3BF27413}" type="presOf" srcId="{D4067705-7F14-4E2A-B761-2BC08B16B53E}" destId="{15F35A6C-0BCC-443E-A18A-0D98C95FB503}" srcOrd="1" destOrd="0" presId="urn:microsoft.com/office/officeart/2005/8/layout/orgChart1"/>
    <dgm:cxn modelId="{216A64DB-42AC-4D74-A296-056A1D5031BF}" type="presOf" srcId="{C873481E-CB48-420F-B49B-8B5FD766B909}" destId="{8AFA6071-6DE7-4286-8DB5-48496D948DF2}" srcOrd="0" destOrd="0" presId="urn:microsoft.com/office/officeart/2005/8/layout/orgChart1"/>
    <dgm:cxn modelId="{29345920-49CC-4DE7-B02A-114E81B24F3A}" type="presOf" srcId="{2864AB4A-9CD4-48E2-A9A0-E91335A457A2}" destId="{3E445348-B1A6-4069-B9BB-D16E898FA6AD}" srcOrd="1" destOrd="0" presId="urn:microsoft.com/office/officeart/2005/8/layout/orgChart1"/>
    <dgm:cxn modelId="{E6AB0483-8D0C-47A5-B27D-C1D20BB8B326}" type="presOf" srcId="{4875A6F8-E52B-478E-A2C2-4A14BBFDE375}" destId="{535B4BA2-606F-4D65-B7DA-E2E68FAE3AD0}" srcOrd="0" destOrd="0" presId="urn:microsoft.com/office/officeart/2005/8/layout/orgChart1"/>
    <dgm:cxn modelId="{6063CAAD-B0BC-4554-BEFE-365F20BFC8BC}" srcId="{A85C3B37-751B-42EF-8CD6-862037AEA474}" destId="{01E4A416-36CE-4669-87F6-38E8BC4744A6}" srcOrd="1" destOrd="0" parTransId="{3541EA75-BB1E-4D0B-9455-29E792524D08}" sibTransId="{A1FDC030-B973-4311-80A1-8C0598946CF3}"/>
    <dgm:cxn modelId="{BEDA82CE-BF50-4224-836F-303BABA5A37E}" type="presOf" srcId="{CEF103CB-9E8D-4898-88B3-60DA93596C30}" destId="{E7E2996F-D191-49FD-A421-32514240FC78}" srcOrd="0" destOrd="0" presId="urn:microsoft.com/office/officeart/2005/8/layout/orgChart1"/>
    <dgm:cxn modelId="{08F193C1-D694-401D-A7B7-91DDE1114393}" type="presOf" srcId="{E0BC9D94-06EC-498C-A498-B3F56A7851C1}" destId="{3643EA6F-039A-4876-8345-5369AED5D82E}" srcOrd="1" destOrd="0" presId="urn:microsoft.com/office/officeart/2005/8/layout/orgChart1"/>
    <dgm:cxn modelId="{C91FE31A-A9FE-4B0D-88DF-2B39993DCAFE}" type="presOf" srcId="{2864AB4A-9CD4-48E2-A9A0-E91335A457A2}" destId="{BFD6EDFB-8EAA-42BF-A9E0-1101BB9565F6}" srcOrd="0" destOrd="0" presId="urn:microsoft.com/office/officeart/2005/8/layout/orgChart1"/>
    <dgm:cxn modelId="{C45392CE-5F85-4BB8-A2AE-4C61B8F68D0E}" srcId="{4657824A-844E-405A-9181-F8BAA7B52501}" destId="{D4067705-7F14-4E2A-B761-2BC08B16B53E}" srcOrd="0" destOrd="0" parTransId="{1B1E5B4E-7934-4C6D-909B-BF28162F7F7C}" sibTransId="{7BB096A1-D733-4A90-9D65-AFFCDD40C1E0}"/>
    <dgm:cxn modelId="{E135481E-A33C-45F4-9C00-FF199BFDB39B}" type="presOf" srcId="{D4067705-7F14-4E2A-B761-2BC08B16B53E}" destId="{0B1A22CF-FAAA-428E-99F0-854E904A3F15}" srcOrd="0" destOrd="0" presId="urn:microsoft.com/office/officeart/2005/8/layout/orgChart1"/>
    <dgm:cxn modelId="{8957139E-0C2B-4528-A10B-E5841675B61F}" srcId="{4657824A-844E-405A-9181-F8BAA7B52501}" destId="{942D2DCC-0F24-4B92-860E-B43706421A2F}" srcOrd="3" destOrd="0" parTransId="{54124127-84E7-4E7D-893C-1F27A2C688B8}" sibTransId="{C5E8466C-8B4C-433B-B37A-A57079089C7F}"/>
    <dgm:cxn modelId="{92460B0C-FEC5-4310-9F3D-F7A613F429B8}" type="presOf" srcId="{72968DA8-E6D9-4666-AA85-176BDFB9240E}" destId="{E432DF85-C79D-4E43-8A3A-CCC8E83C9437}" srcOrd="0" destOrd="0" presId="urn:microsoft.com/office/officeart/2005/8/layout/orgChart1"/>
    <dgm:cxn modelId="{819C8417-7FEF-465D-BC32-67D895EF1FCB}" type="presOf" srcId="{58C6E1B1-EAE8-4DA8-B6E5-10B935469E74}" destId="{849E3DAF-9E0B-4856-94C8-34EEE0287482}" srcOrd="1" destOrd="0" presId="urn:microsoft.com/office/officeart/2005/8/layout/orgChart1"/>
    <dgm:cxn modelId="{00D2664B-EEFA-493D-AC51-A19D5794CD57}" type="presOf" srcId="{EB5D15A8-3640-4CB8-91B2-AC3D3C95FD7C}" destId="{B9398A91-0969-4042-A55C-C283A2EAE4F6}" srcOrd="0" destOrd="0" presId="urn:microsoft.com/office/officeart/2005/8/layout/orgChart1"/>
    <dgm:cxn modelId="{1735641C-3DB6-435B-957E-50C761418E37}" type="presOf" srcId="{8F82B1BD-5A6F-4C8B-96DA-2EF494EA9112}" destId="{BB834D1D-2F07-436B-884A-536FAFDE5BE0}" srcOrd="0" destOrd="0" presId="urn:microsoft.com/office/officeart/2005/8/layout/orgChart1"/>
    <dgm:cxn modelId="{C88D162D-FDB7-4BA0-A9E7-89DEE2B57C9C}" type="presOf" srcId="{A85C3B37-751B-42EF-8CD6-862037AEA474}" destId="{0D1BF641-0414-4CA7-B0E7-ADF8ECF33412}" srcOrd="1" destOrd="0" presId="urn:microsoft.com/office/officeart/2005/8/layout/orgChart1"/>
    <dgm:cxn modelId="{196BAA92-9DBA-4A33-BA45-78C3E4E520E1}" srcId="{0E66DB1C-4673-43E5-9FFA-D8B327FF05EA}" destId="{8F82B1BD-5A6F-4C8B-96DA-2EF494EA9112}" srcOrd="2" destOrd="0" parTransId="{2431D474-1489-4D9D-8AA6-FF16747E4D73}" sibTransId="{18670028-F87F-4FD2-BEA3-9538C0B8E672}"/>
    <dgm:cxn modelId="{63C6B4CD-58FE-4F5A-8240-A3E51C8D97EC}" type="presOf" srcId="{01E4A416-36CE-4669-87F6-38E8BC4744A6}" destId="{E68825AA-E85F-42E2-B1D3-8DBC56FD7380}" srcOrd="1" destOrd="0" presId="urn:microsoft.com/office/officeart/2005/8/layout/orgChart1"/>
    <dgm:cxn modelId="{50010294-37A7-414E-B773-00CD2AC371BE}" srcId="{0E66DB1C-4673-43E5-9FFA-D8B327FF05EA}" destId="{C873481E-CB48-420F-B49B-8B5FD766B909}" srcOrd="1" destOrd="0" parTransId="{8F1C1DB6-52AB-41B1-8D07-B6859979330F}" sibTransId="{00623481-9282-438B-B96D-6C7730CAF8AC}"/>
    <dgm:cxn modelId="{E4A4F9A9-0942-45CF-A5A9-8FA9B17AF725}" type="presOf" srcId="{E7B1116E-F03B-4F4B-8F4A-99B28CAE4F18}" destId="{344B7F1E-2FEB-405D-BE8C-5E1B79034DE0}" srcOrd="0" destOrd="0" presId="urn:microsoft.com/office/officeart/2005/8/layout/orgChart1"/>
    <dgm:cxn modelId="{560A760D-22EF-4288-A24A-A741EB4A763D}" srcId="{4875A6F8-E52B-478E-A2C2-4A14BBFDE375}" destId="{4657824A-844E-405A-9181-F8BAA7B52501}" srcOrd="0" destOrd="0" parTransId="{9CF18447-B686-4AF7-BDA6-89DFD90406C1}" sibTransId="{47A2DBA9-11EC-4893-A126-624E877802B5}"/>
    <dgm:cxn modelId="{2D7BD4DC-E731-4645-9659-1786F6BCB99E}" type="presOf" srcId="{E7B1116E-F03B-4F4B-8F4A-99B28CAE4F18}" destId="{CC6B061E-20B9-4A1B-892F-9971953D5A5D}" srcOrd="1" destOrd="0" presId="urn:microsoft.com/office/officeart/2005/8/layout/orgChart1"/>
    <dgm:cxn modelId="{64857643-59FE-4251-B0CC-43FDB181F9F0}" type="presOf" srcId="{3541EA75-BB1E-4D0B-9455-29E792524D08}" destId="{6D3AA7F3-DE1D-418A-98F5-2BCA48A5826B}" srcOrd="0" destOrd="0" presId="urn:microsoft.com/office/officeart/2005/8/layout/orgChart1"/>
    <dgm:cxn modelId="{E80B0F6C-2433-4E21-B75B-8B4518DB5ECE}" srcId="{A85C3B37-751B-42EF-8CD6-862037AEA474}" destId="{AE0F7004-6BFA-46D0-9BEA-CEA61673975D}" srcOrd="3" destOrd="0" parTransId="{D3C26FDC-908E-43C9-9F46-B0E267AB2AD3}" sibTransId="{A5465116-A00B-4A74-883A-21B70F88BB95}"/>
    <dgm:cxn modelId="{B662CB1F-B319-4CD0-BC9D-FE0DFB821E61}" type="presOf" srcId="{D82A008F-08AF-4A28-BC33-AEE8D8489E39}" destId="{64963FA8-35F7-41C1-A7B0-575C051CA16B}" srcOrd="1" destOrd="0" presId="urn:microsoft.com/office/officeart/2005/8/layout/orgChart1"/>
    <dgm:cxn modelId="{43657424-CB2D-4CC0-9741-F118D65662FA}" srcId="{0E66DB1C-4673-43E5-9FFA-D8B327FF05EA}" destId="{72968DA8-E6D9-4666-AA85-176BDFB9240E}" srcOrd="3" destOrd="0" parTransId="{0B744359-8CBA-4FE8-A1D3-24ADD6444272}" sibTransId="{F10B83AC-7FC5-491D-9AAB-2125C9BC3944}"/>
    <dgm:cxn modelId="{D95BD2C9-1FA0-4353-A456-63EC203E96DC}" type="presOf" srcId="{C0BD726D-CEC0-4AAF-8FD4-80EF4F8E848E}" destId="{DE982400-53CA-49AE-8F0C-898158412D31}" srcOrd="0" destOrd="0" presId="urn:microsoft.com/office/officeart/2005/8/layout/orgChart1"/>
    <dgm:cxn modelId="{F37EB358-8C24-4FEE-AEA6-EEA7B47D9347}" type="presOf" srcId="{A85C3B37-751B-42EF-8CD6-862037AEA474}" destId="{8F78564E-DA8E-431F-A224-B6BF8FDB6270}" srcOrd="0" destOrd="0" presId="urn:microsoft.com/office/officeart/2005/8/layout/orgChart1"/>
    <dgm:cxn modelId="{B4D43EDD-7148-4D72-BA79-5266E1267A53}" srcId="{A85C3B37-751B-42EF-8CD6-862037AEA474}" destId="{A014E4E0-AE16-4D33-86D1-E504D07BBBED}" srcOrd="0" destOrd="0" parTransId="{1B1D6740-7C19-4CB2-9651-3CCC5AAA259A}" sibTransId="{0EEEBF85-E341-4766-9BA9-38BAD21AAC05}"/>
    <dgm:cxn modelId="{56F8DE0D-164E-4CB7-9292-4054CD9C59C8}" type="presOf" srcId="{AE0F7004-6BFA-46D0-9BEA-CEA61673975D}" destId="{8DD90248-F224-4E3C-8040-38C63E8B908A}" srcOrd="0" destOrd="0" presId="urn:microsoft.com/office/officeart/2005/8/layout/orgChart1"/>
    <dgm:cxn modelId="{FEA7988A-E732-421C-8ADB-F1739A3F7D61}" type="presOf" srcId="{4657824A-844E-405A-9181-F8BAA7B52501}" destId="{C4F117F0-D66C-4131-9DB4-C821A49F6895}" srcOrd="0" destOrd="0" presId="urn:microsoft.com/office/officeart/2005/8/layout/orgChart1"/>
    <dgm:cxn modelId="{D5A5D3BA-8522-4710-A393-039828E0D0BD}" srcId="{4875A6F8-E52B-478E-A2C2-4A14BBFDE375}" destId="{0E66DB1C-4673-43E5-9FFA-D8B327FF05EA}" srcOrd="2" destOrd="0" parTransId="{A681C296-83E2-4BA0-9E88-F331DBC7DF49}" sibTransId="{14C996FF-0B4F-4571-8214-23E4A6739184}"/>
    <dgm:cxn modelId="{BA798778-65A5-42CE-BD42-2C33E7D303A6}" type="presOf" srcId="{2F9D7408-67BD-4D25-8FF1-B8DA39FBBFFA}" destId="{B4FEBC23-46EA-499F-A50B-E9391F822364}" srcOrd="0" destOrd="0" presId="urn:microsoft.com/office/officeart/2005/8/layout/orgChart1"/>
    <dgm:cxn modelId="{9DE489C4-7ECA-49BA-A9B9-472BCB5EEC0A}" type="presOf" srcId="{4657824A-844E-405A-9181-F8BAA7B52501}" destId="{7B3DCFA7-D25C-4F0A-B471-D3E9BA896AD7}" srcOrd="1" destOrd="0" presId="urn:microsoft.com/office/officeart/2005/8/layout/orgChart1"/>
    <dgm:cxn modelId="{BCECB147-22EC-4AA5-B265-0F7C339579D6}" srcId="{0E66DB1C-4673-43E5-9FFA-D8B327FF05EA}" destId="{D82A008F-08AF-4A28-BC33-AEE8D8489E39}" srcOrd="4" destOrd="0" parTransId="{C0BD726D-CEC0-4AAF-8FD4-80EF4F8E848E}" sibTransId="{A1074AC5-A97C-405E-B23F-5020C0564381}"/>
    <dgm:cxn modelId="{E4F673E1-E865-428C-8FDF-13EB456819F7}" type="presOf" srcId="{D82A008F-08AF-4A28-BC33-AEE8D8489E39}" destId="{1720A6E9-5EE4-4291-8745-45EC0CD9A78E}" srcOrd="0" destOrd="0" presId="urn:microsoft.com/office/officeart/2005/8/layout/orgChart1"/>
    <dgm:cxn modelId="{68D660F3-9958-406D-BDEB-F486A462760D}" type="presOf" srcId="{2431D474-1489-4D9D-8AA6-FF16747E4D73}" destId="{EB7C9357-01F1-4BB4-9FC6-20588F844628}" srcOrd="0" destOrd="0" presId="urn:microsoft.com/office/officeart/2005/8/layout/orgChart1"/>
    <dgm:cxn modelId="{EDACA38D-748C-4760-8A74-31A4CF7C7ECB}" type="presOf" srcId="{72968DA8-E6D9-4666-AA85-176BDFB9240E}" destId="{B3497B09-99EF-4E9E-98DA-316F93BEC9D7}" srcOrd="1" destOrd="0" presId="urn:microsoft.com/office/officeart/2005/8/layout/orgChart1"/>
    <dgm:cxn modelId="{7CC652F3-DC3C-4AB5-9E15-B3D7963219D8}" type="presOf" srcId="{226DA6F0-AD33-42A8-ABDC-160EEE6966AD}" destId="{A6DA389D-EC1C-4781-A44B-AF7704862882}" srcOrd="0" destOrd="0" presId="urn:microsoft.com/office/officeart/2005/8/layout/orgChart1"/>
    <dgm:cxn modelId="{76DD8FA5-45B4-4F6A-92D9-A56ED283286B}" type="presOf" srcId="{226DA6F0-AD33-42A8-ABDC-160EEE6966AD}" destId="{792150F0-787D-456F-B3B7-E5A7C0B3B026}" srcOrd="1" destOrd="0" presId="urn:microsoft.com/office/officeart/2005/8/layout/orgChart1"/>
    <dgm:cxn modelId="{899F8006-1147-44C6-B6B9-D7EA20FC3274}" type="presOf" srcId="{8F1C1DB6-52AB-41B1-8D07-B6859979330F}" destId="{ECD3F3AA-3A2F-4C8E-B8EE-392FA46A2CDE}" srcOrd="0" destOrd="0" presId="urn:microsoft.com/office/officeart/2005/8/layout/orgChart1"/>
    <dgm:cxn modelId="{A32DED50-2A7F-473E-9951-AD5692471101}" type="presOf" srcId="{8F82B1BD-5A6F-4C8B-96DA-2EF494EA9112}" destId="{2596AB3A-F9EF-4753-91FA-47A1849FA16F}" srcOrd="1" destOrd="0" presId="urn:microsoft.com/office/officeart/2005/8/layout/orgChart1"/>
    <dgm:cxn modelId="{D24A4127-0261-4A4F-AC92-9AAEBE65F83C}" type="presOf" srcId="{C873481E-CB48-420F-B49B-8B5FD766B909}" destId="{5A211F6B-ADA4-4019-8639-5833A437F477}" srcOrd="1" destOrd="0" presId="urn:microsoft.com/office/officeart/2005/8/layout/orgChart1"/>
    <dgm:cxn modelId="{DB884DC1-A67E-43B9-A574-2AE240920023}" type="presOf" srcId="{54124127-84E7-4E7D-893C-1F27A2C688B8}" destId="{2E0073D6-D134-436B-91F4-FE5019BFB4BA}" srcOrd="0" destOrd="0" presId="urn:microsoft.com/office/officeart/2005/8/layout/orgChart1"/>
    <dgm:cxn modelId="{9C2C860C-6ABC-4254-8C8D-5BE0D207D9EA}" srcId="{4657824A-844E-405A-9181-F8BAA7B52501}" destId="{226DA6F0-AD33-42A8-ABDC-160EEE6966AD}" srcOrd="1" destOrd="0" parTransId="{2F9D7408-67BD-4D25-8FF1-B8DA39FBBFFA}" sibTransId="{46A4F0F5-CAA3-42C9-8117-FED3BABB15D2}"/>
    <dgm:cxn modelId="{EAB263FB-2DDB-42F7-A05F-B47694A23F6E}" type="presOf" srcId="{0FAC25C5-E8E0-4899-A820-DFFEA430912E}" destId="{27B53E02-C078-4D2B-BD28-011047AF2B8D}" srcOrd="0" destOrd="0" presId="urn:microsoft.com/office/officeart/2005/8/layout/orgChart1"/>
    <dgm:cxn modelId="{BCBD6C17-60C6-43B0-8DBF-F620C5F2D0B0}" type="presOf" srcId="{E0BC9D94-06EC-498C-A498-B3F56A7851C1}" destId="{08DCD6B5-28C4-4814-A34A-DFF4A68A9D8F}" srcOrd="0" destOrd="0" presId="urn:microsoft.com/office/officeart/2005/8/layout/orgChart1"/>
    <dgm:cxn modelId="{190E667B-ED46-4CBF-B754-80D566686D70}" type="presOf" srcId="{1B1D6740-7C19-4CB2-9651-3CCC5AAA259A}" destId="{BBBF628F-DBCD-4BFE-9298-5B6DC4B7A2A5}" srcOrd="0" destOrd="0" presId="urn:microsoft.com/office/officeart/2005/8/layout/orgChart1"/>
    <dgm:cxn modelId="{A7EAA6C4-2D15-40C8-87C3-8B95470D190C}" type="presOf" srcId="{942D2DCC-0F24-4B92-860E-B43706421A2F}" destId="{5B99E7C9-A904-4CFF-868D-D98FE202E590}" srcOrd="1" destOrd="0" presId="urn:microsoft.com/office/officeart/2005/8/layout/orgChart1"/>
    <dgm:cxn modelId="{0FC3268A-E626-450F-86F0-9A1C1E44370E}" type="presOf" srcId="{942D2DCC-0F24-4B92-860E-B43706421A2F}" destId="{3DDCE20F-42EB-474A-AB3A-6B483E5E3500}" srcOrd="0" destOrd="0" presId="urn:microsoft.com/office/officeart/2005/8/layout/orgChart1"/>
    <dgm:cxn modelId="{DCEEFF4D-D8A4-4B17-82C0-E45C05881005}" type="presOf" srcId="{BC3B27D3-AB47-4AE0-9394-EDA7D3F72594}" destId="{BEBFE5B9-E2BE-4021-B223-C8DC8AA6EBC1}" srcOrd="0" destOrd="0" presId="urn:microsoft.com/office/officeart/2005/8/layout/orgChart1"/>
    <dgm:cxn modelId="{36C959B1-9656-42F3-805E-D2D73B963E3F}" type="presOf" srcId="{0E66DB1C-4673-43E5-9FFA-D8B327FF05EA}" destId="{F3FB3A5D-D0A5-4227-B406-9DFC42E4CBF9}" srcOrd="0" destOrd="0" presId="urn:microsoft.com/office/officeart/2005/8/layout/orgChart1"/>
    <dgm:cxn modelId="{33C8B77E-8DBB-4A70-9B77-D84269231F17}" srcId="{4875A6F8-E52B-478E-A2C2-4A14BBFDE375}" destId="{A85C3B37-751B-42EF-8CD6-862037AEA474}" srcOrd="1" destOrd="0" parTransId="{FE0723C8-EFA7-464D-A1F5-298737AF3BA0}" sibTransId="{877D4993-ED84-4089-A441-9D09371D71A9}"/>
    <dgm:cxn modelId="{9F566675-216F-432A-B86B-BB41B92423F2}" type="presParOf" srcId="{535B4BA2-606F-4D65-B7DA-E2E68FAE3AD0}" destId="{8CEB535B-09B1-49CB-A042-2613E8C94898}" srcOrd="0" destOrd="0" presId="urn:microsoft.com/office/officeart/2005/8/layout/orgChart1"/>
    <dgm:cxn modelId="{A001A721-43CD-48F0-9739-116D632827C1}" type="presParOf" srcId="{8CEB535B-09B1-49CB-A042-2613E8C94898}" destId="{4F3964F7-4A17-45AE-A9FD-89912ED59750}" srcOrd="0" destOrd="0" presId="urn:microsoft.com/office/officeart/2005/8/layout/orgChart1"/>
    <dgm:cxn modelId="{89B089AC-D2AF-4FC0-8BA6-C13DA39A9A41}" type="presParOf" srcId="{4F3964F7-4A17-45AE-A9FD-89912ED59750}" destId="{C4F117F0-D66C-4131-9DB4-C821A49F6895}" srcOrd="0" destOrd="0" presId="urn:microsoft.com/office/officeart/2005/8/layout/orgChart1"/>
    <dgm:cxn modelId="{52ADA2C8-BF51-4E3E-91D5-75B97C10EE1E}" type="presParOf" srcId="{4F3964F7-4A17-45AE-A9FD-89912ED59750}" destId="{7B3DCFA7-D25C-4F0A-B471-D3E9BA896AD7}" srcOrd="1" destOrd="0" presId="urn:microsoft.com/office/officeart/2005/8/layout/orgChart1"/>
    <dgm:cxn modelId="{FEFF4D45-988D-4CC6-962B-51C40547B544}" type="presParOf" srcId="{8CEB535B-09B1-49CB-A042-2613E8C94898}" destId="{8A05AD2A-16C1-46D6-81AB-5280A41BD6F0}" srcOrd="1" destOrd="0" presId="urn:microsoft.com/office/officeart/2005/8/layout/orgChart1"/>
    <dgm:cxn modelId="{0A4D3551-9C4A-441C-A0DC-17465997D0BD}" type="presParOf" srcId="{8A05AD2A-16C1-46D6-81AB-5280A41BD6F0}" destId="{932F8D7B-0408-41F0-921B-BB30A7EFBF3D}" srcOrd="0" destOrd="0" presId="urn:microsoft.com/office/officeart/2005/8/layout/orgChart1"/>
    <dgm:cxn modelId="{ADDA889C-C1C6-4F38-B7E1-0BC3A1239506}" type="presParOf" srcId="{8A05AD2A-16C1-46D6-81AB-5280A41BD6F0}" destId="{0A0FF05C-1870-4BD5-9A27-C073AFD99127}" srcOrd="1" destOrd="0" presId="urn:microsoft.com/office/officeart/2005/8/layout/orgChart1"/>
    <dgm:cxn modelId="{B3BD62BF-7A03-4B71-A4D9-69238CBD30E0}" type="presParOf" srcId="{0A0FF05C-1870-4BD5-9A27-C073AFD99127}" destId="{000C7FE1-D157-44E9-9AEB-FB5E0E878BBB}" srcOrd="0" destOrd="0" presId="urn:microsoft.com/office/officeart/2005/8/layout/orgChart1"/>
    <dgm:cxn modelId="{A96F563E-3E9D-41F1-9620-11AA06430801}" type="presParOf" srcId="{000C7FE1-D157-44E9-9AEB-FB5E0E878BBB}" destId="{0B1A22CF-FAAA-428E-99F0-854E904A3F15}" srcOrd="0" destOrd="0" presId="urn:microsoft.com/office/officeart/2005/8/layout/orgChart1"/>
    <dgm:cxn modelId="{6E50C0EF-EA4A-4FD8-B2EF-143FA6A6F43E}" type="presParOf" srcId="{000C7FE1-D157-44E9-9AEB-FB5E0E878BBB}" destId="{15F35A6C-0BCC-443E-A18A-0D98C95FB503}" srcOrd="1" destOrd="0" presId="urn:microsoft.com/office/officeart/2005/8/layout/orgChart1"/>
    <dgm:cxn modelId="{9629ED66-2076-41FB-B30A-AD1AEFA7B654}" type="presParOf" srcId="{0A0FF05C-1870-4BD5-9A27-C073AFD99127}" destId="{BDC0B190-3E1C-43F4-9340-F7CCDA52995C}" srcOrd="1" destOrd="0" presId="urn:microsoft.com/office/officeart/2005/8/layout/orgChart1"/>
    <dgm:cxn modelId="{D1DC4AF8-EDD6-4457-9B66-F5D03EFEC996}" type="presParOf" srcId="{0A0FF05C-1870-4BD5-9A27-C073AFD99127}" destId="{354D82A0-6700-40FB-AABA-58E5651E9FEC}" srcOrd="2" destOrd="0" presId="urn:microsoft.com/office/officeart/2005/8/layout/orgChart1"/>
    <dgm:cxn modelId="{D1AF998E-F962-4579-B564-9F47C0A53FE7}" type="presParOf" srcId="{8A05AD2A-16C1-46D6-81AB-5280A41BD6F0}" destId="{B4FEBC23-46EA-499F-A50B-E9391F822364}" srcOrd="2" destOrd="0" presId="urn:microsoft.com/office/officeart/2005/8/layout/orgChart1"/>
    <dgm:cxn modelId="{1E76DD8C-6A8A-4052-8328-DF53F7CDA75F}" type="presParOf" srcId="{8A05AD2A-16C1-46D6-81AB-5280A41BD6F0}" destId="{2F638110-CE9B-4D44-A730-AB33ED122A2D}" srcOrd="3" destOrd="0" presId="urn:microsoft.com/office/officeart/2005/8/layout/orgChart1"/>
    <dgm:cxn modelId="{EDEC2C2C-963A-4D7F-AA1D-4522903B0687}" type="presParOf" srcId="{2F638110-CE9B-4D44-A730-AB33ED122A2D}" destId="{78B86273-3D4E-42F2-BD7D-FDB7C2671501}" srcOrd="0" destOrd="0" presId="urn:microsoft.com/office/officeart/2005/8/layout/orgChart1"/>
    <dgm:cxn modelId="{95E9730B-0F3B-4211-8E6A-122F977D9087}" type="presParOf" srcId="{78B86273-3D4E-42F2-BD7D-FDB7C2671501}" destId="{A6DA389D-EC1C-4781-A44B-AF7704862882}" srcOrd="0" destOrd="0" presId="urn:microsoft.com/office/officeart/2005/8/layout/orgChart1"/>
    <dgm:cxn modelId="{4E4CF9FA-B322-4086-BE4E-62BCCFFAC6E0}" type="presParOf" srcId="{78B86273-3D4E-42F2-BD7D-FDB7C2671501}" destId="{792150F0-787D-456F-B3B7-E5A7C0B3B026}" srcOrd="1" destOrd="0" presId="urn:microsoft.com/office/officeart/2005/8/layout/orgChart1"/>
    <dgm:cxn modelId="{888A7AF4-B638-4546-B31B-EB3C0EA83C68}" type="presParOf" srcId="{2F638110-CE9B-4D44-A730-AB33ED122A2D}" destId="{818DE16A-1822-4A6F-810B-7CB9D24D647D}" srcOrd="1" destOrd="0" presId="urn:microsoft.com/office/officeart/2005/8/layout/orgChart1"/>
    <dgm:cxn modelId="{1D516BF7-9360-445E-B086-4E704DD9F6BA}" type="presParOf" srcId="{2F638110-CE9B-4D44-A730-AB33ED122A2D}" destId="{4D4FB98C-5D93-4B99-85A2-4A8BFEF704B0}" srcOrd="2" destOrd="0" presId="urn:microsoft.com/office/officeart/2005/8/layout/orgChart1"/>
    <dgm:cxn modelId="{AA974D82-1E63-4CC9-9861-CC658E5D0CBD}" type="presParOf" srcId="{8A05AD2A-16C1-46D6-81AB-5280A41BD6F0}" destId="{E7E2996F-D191-49FD-A421-32514240FC78}" srcOrd="4" destOrd="0" presId="urn:microsoft.com/office/officeart/2005/8/layout/orgChart1"/>
    <dgm:cxn modelId="{1F900A60-7396-4D8B-BA32-633A1EF0FDB4}" type="presParOf" srcId="{8A05AD2A-16C1-46D6-81AB-5280A41BD6F0}" destId="{F01B0DCC-5F46-45AD-A7BF-6634DB7B972E}" srcOrd="5" destOrd="0" presId="urn:microsoft.com/office/officeart/2005/8/layout/orgChart1"/>
    <dgm:cxn modelId="{6467F821-38F6-41AD-8693-E6DB70A07C09}" type="presParOf" srcId="{F01B0DCC-5F46-45AD-A7BF-6634DB7B972E}" destId="{FB80F126-B2B2-4BA2-B7B3-8341E1068F8E}" srcOrd="0" destOrd="0" presId="urn:microsoft.com/office/officeart/2005/8/layout/orgChart1"/>
    <dgm:cxn modelId="{922B5DB5-B3DC-4D71-9ED2-AF6A21954A5B}" type="presParOf" srcId="{FB80F126-B2B2-4BA2-B7B3-8341E1068F8E}" destId="{08DCD6B5-28C4-4814-A34A-DFF4A68A9D8F}" srcOrd="0" destOrd="0" presId="urn:microsoft.com/office/officeart/2005/8/layout/orgChart1"/>
    <dgm:cxn modelId="{809E691C-FA1F-4E69-B7F0-C81C50DFE149}" type="presParOf" srcId="{FB80F126-B2B2-4BA2-B7B3-8341E1068F8E}" destId="{3643EA6F-039A-4876-8345-5369AED5D82E}" srcOrd="1" destOrd="0" presId="urn:microsoft.com/office/officeart/2005/8/layout/orgChart1"/>
    <dgm:cxn modelId="{A96AA6B1-E1A1-452A-B352-F68346961766}" type="presParOf" srcId="{F01B0DCC-5F46-45AD-A7BF-6634DB7B972E}" destId="{3D3EC433-B541-4B1B-93C0-5F614D43ADFB}" srcOrd="1" destOrd="0" presId="urn:microsoft.com/office/officeart/2005/8/layout/orgChart1"/>
    <dgm:cxn modelId="{829DAFAC-347B-4223-BAE5-BE4BFC8923AC}" type="presParOf" srcId="{F01B0DCC-5F46-45AD-A7BF-6634DB7B972E}" destId="{167B00B3-8086-4BEF-8F6A-2036ECAD93EA}" srcOrd="2" destOrd="0" presId="urn:microsoft.com/office/officeart/2005/8/layout/orgChart1"/>
    <dgm:cxn modelId="{39783067-D2AA-4811-811D-37EFE654D354}" type="presParOf" srcId="{8A05AD2A-16C1-46D6-81AB-5280A41BD6F0}" destId="{2E0073D6-D134-436B-91F4-FE5019BFB4BA}" srcOrd="6" destOrd="0" presId="urn:microsoft.com/office/officeart/2005/8/layout/orgChart1"/>
    <dgm:cxn modelId="{24378DF9-3043-4EEB-99E7-A4B121D39D9C}" type="presParOf" srcId="{8A05AD2A-16C1-46D6-81AB-5280A41BD6F0}" destId="{FF56981C-C947-4422-BAFB-93B39CE830CC}" srcOrd="7" destOrd="0" presId="urn:microsoft.com/office/officeart/2005/8/layout/orgChart1"/>
    <dgm:cxn modelId="{4A2393D8-79FA-4386-B07B-9F426C25F8C9}" type="presParOf" srcId="{FF56981C-C947-4422-BAFB-93B39CE830CC}" destId="{FADF3910-6A76-4A42-A61A-F9A841583239}" srcOrd="0" destOrd="0" presId="urn:microsoft.com/office/officeart/2005/8/layout/orgChart1"/>
    <dgm:cxn modelId="{9069F3AD-44B2-4700-83F4-53312307042C}" type="presParOf" srcId="{FADF3910-6A76-4A42-A61A-F9A841583239}" destId="{3DDCE20F-42EB-474A-AB3A-6B483E5E3500}" srcOrd="0" destOrd="0" presId="urn:microsoft.com/office/officeart/2005/8/layout/orgChart1"/>
    <dgm:cxn modelId="{ACF8871B-C037-433A-9FB8-C0BA475DC412}" type="presParOf" srcId="{FADF3910-6A76-4A42-A61A-F9A841583239}" destId="{5B99E7C9-A904-4CFF-868D-D98FE202E590}" srcOrd="1" destOrd="0" presId="urn:microsoft.com/office/officeart/2005/8/layout/orgChart1"/>
    <dgm:cxn modelId="{36E849DF-42E2-4E16-A791-DCFE38142714}" type="presParOf" srcId="{FF56981C-C947-4422-BAFB-93B39CE830CC}" destId="{142EB539-D66D-4B84-9BAF-8597DB45704E}" srcOrd="1" destOrd="0" presId="urn:microsoft.com/office/officeart/2005/8/layout/orgChart1"/>
    <dgm:cxn modelId="{F0C4747C-7B00-4536-A3AF-D31783E03D75}" type="presParOf" srcId="{FF56981C-C947-4422-BAFB-93B39CE830CC}" destId="{EDA4C5CA-684A-4E56-B0B4-D9C50398DB98}" srcOrd="2" destOrd="0" presId="urn:microsoft.com/office/officeart/2005/8/layout/orgChart1"/>
    <dgm:cxn modelId="{8D4578D2-133D-4BB0-8961-0388F9148A79}" type="presParOf" srcId="{8A05AD2A-16C1-46D6-81AB-5280A41BD6F0}" destId="{BEBFE5B9-E2BE-4021-B223-C8DC8AA6EBC1}" srcOrd="8" destOrd="0" presId="urn:microsoft.com/office/officeart/2005/8/layout/orgChart1"/>
    <dgm:cxn modelId="{260DB7E8-9C6F-42BD-9B76-6EB434EAFB3A}" type="presParOf" srcId="{8A05AD2A-16C1-46D6-81AB-5280A41BD6F0}" destId="{1344D59C-239D-4714-B9C5-0274F1C7DC44}" srcOrd="9" destOrd="0" presId="urn:microsoft.com/office/officeart/2005/8/layout/orgChart1"/>
    <dgm:cxn modelId="{B7CDB9D4-B5F5-4960-BAA8-E5B8C2D2FC62}" type="presParOf" srcId="{1344D59C-239D-4714-B9C5-0274F1C7DC44}" destId="{F27E560B-8369-43BD-A951-70C25C179997}" srcOrd="0" destOrd="0" presId="urn:microsoft.com/office/officeart/2005/8/layout/orgChart1"/>
    <dgm:cxn modelId="{43034BFA-E1A3-4F62-AB75-FB3B7F5A630E}" type="presParOf" srcId="{F27E560B-8369-43BD-A951-70C25C179997}" destId="{344B7F1E-2FEB-405D-BE8C-5E1B79034DE0}" srcOrd="0" destOrd="0" presId="urn:microsoft.com/office/officeart/2005/8/layout/orgChart1"/>
    <dgm:cxn modelId="{BED954C0-8C6D-4742-BE10-2616508E8FA8}" type="presParOf" srcId="{F27E560B-8369-43BD-A951-70C25C179997}" destId="{CC6B061E-20B9-4A1B-892F-9971953D5A5D}" srcOrd="1" destOrd="0" presId="urn:microsoft.com/office/officeart/2005/8/layout/orgChart1"/>
    <dgm:cxn modelId="{44621D6B-E0C9-40C6-A2E6-4E0C30849BCA}" type="presParOf" srcId="{1344D59C-239D-4714-B9C5-0274F1C7DC44}" destId="{F8F57ABF-88FA-4C61-AC72-998D9D7AA2C1}" srcOrd="1" destOrd="0" presId="urn:microsoft.com/office/officeart/2005/8/layout/orgChart1"/>
    <dgm:cxn modelId="{67EC075B-DF30-4951-A034-E0B38CC556F2}" type="presParOf" srcId="{1344D59C-239D-4714-B9C5-0274F1C7DC44}" destId="{1AC824A6-9453-4EA9-B0AD-60005640AEBD}" srcOrd="2" destOrd="0" presId="urn:microsoft.com/office/officeart/2005/8/layout/orgChart1"/>
    <dgm:cxn modelId="{5D6FA420-DDC3-4F9A-A8DF-B0ABA597E786}" type="presParOf" srcId="{8CEB535B-09B1-49CB-A042-2613E8C94898}" destId="{AD19AABD-791F-4BFF-8DAA-1B9B62AB8708}" srcOrd="2" destOrd="0" presId="urn:microsoft.com/office/officeart/2005/8/layout/orgChart1"/>
    <dgm:cxn modelId="{FD9F75DE-A2D7-48FA-8BD5-3E672B20902D}" type="presParOf" srcId="{535B4BA2-606F-4D65-B7DA-E2E68FAE3AD0}" destId="{CF9945CD-D68F-4DE3-A8D9-4D8B34D1E3B1}" srcOrd="1" destOrd="0" presId="urn:microsoft.com/office/officeart/2005/8/layout/orgChart1"/>
    <dgm:cxn modelId="{D42A4A70-A0A7-4BBE-B010-ACE63F6D3432}" type="presParOf" srcId="{CF9945CD-D68F-4DE3-A8D9-4D8B34D1E3B1}" destId="{813FB1E2-D1EF-48AD-A5E2-DA87A56EA743}" srcOrd="0" destOrd="0" presId="urn:microsoft.com/office/officeart/2005/8/layout/orgChart1"/>
    <dgm:cxn modelId="{F50BC860-C807-4DDE-94B9-76966A906249}" type="presParOf" srcId="{813FB1E2-D1EF-48AD-A5E2-DA87A56EA743}" destId="{8F78564E-DA8E-431F-A224-B6BF8FDB6270}" srcOrd="0" destOrd="0" presId="urn:microsoft.com/office/officeart/2005/8/layout/orgChart1"/>
    <dgm:cxn modelId="{DB0D57F4-0E18-44E9-A57C-DB560BC8C64F}" type="presParOf" srcId="{813FB1E2-D1EF-48AD-A5E2-DA87A56EA743}" destId="{0D1BF641-0414-4CA7-B0E7-ADF8ECF33412}" srcOrd="1" destOrd="0" presId="urn:microsoft.com/office/officeart/2005/8/layout/orgChart1"/>
    <dgm:cxn modelId="{FBA05265-5825-4B34-BB23-DEB04A989153}" type="presParOf" srcId="{CF9945CD-D68F-4DE3-A8D9-4D8B34D1E3B1}" destId="{337EB6DD-2750-44F5-8DF5-E645CD20522F}" srcOrd="1" destOrd="0" presId="urn:microsoft.com/office/officeart/2005/8/layout/orgChart1"/>
    <dgm:cxn modelId="{04D548E9-4FDA-4DA6-8FB2-7E4B40B3B774}" type="presParOf" srcId="{337EB6DD-2750-44F5-8DF5-E645CD20522F}" destId="{BBBF628F-DBCD-4BFE-9298-5B6DC4B7A2A5}" srcOrd="0" destOrd="0" presId="urn:microsoft.com/office/officeart/2005/8/layout/orgChart1"/>
    <dgm:cxn modelId="{F0CCCE83-299C-477D-8333-92B1DA2625C8}" type="presParOf" srcId="{337EB6DD-2750-44F5-8DF5-E645CD20522F}" destId="{39DCD5D7-2191-43FE-8CB5-9C33E5E7C160}" srcOrd="1" destOrd="0" presId="urn:microsoft.com/office/officeart/2005/8/layout/orgChart1"/>
    <dgm:cxn modelId="{5AE0EF24-5E21-41B5-8B06-5CE8DEDB380F}" type="presParOf" srcId="{39DCD5D7-2191-43FE-8CB5-9C33E5E7C160}" destId="{195D9ABF-9813-4D67-8234-F35A4387AD69}" srcOrd="0" destOrd="0" presId="urn:microsoft.com/office/officeart/2005/8/layout/orgChart1"/>
    <dgm:cxn modelId="{2F00C61F-6762-4026-A528-87B0279A42F7}" type="presParOf" srcId="{195D9ABF-9813-4D67-8234-F35A4387AD69}" destId="{3EE63ED2-05A6-4116-B1BD-D83F88ED5FDA}" srcOrd="0" destOrd="0" presId="urn:microsoft.com/office/officeart/2005/8/layout/orgChart1"/>
    <dgm:cxn modelId="{1413B85D-DB6A-4849-BA7D-6EABF374A227}" type="presParOf" srcId="{195D9ABF-9813-4D67-8234-F35A4387AD69}" destId="{D457C1C6-AAAD-43DB-87AC-5736A402AF80}" srcOrd="1" destOrd="0" presId="urn:microsoft.com/office/officeart/2005/8/layout/orgChart1"/>
    <dgm:cxn modelId="{66297F46-258F-42A5-8FA0-205F830C74D0}" type="presParOf" srcId="{39DCD5D7-2191-43FE-8CB5-9C33E5E7C160}" destId="{4DD2ECCF-4E6C-41CB-B618-38DF7510BB77}" srcOrd="1" destOrd="0" presId="urn:microsoft.com/office/officeart/2005/8/layout/orgChart1"/>
    <dgm:cxn modelId="{4F9C9CA5-298A-4FBE-9D66-571958A7BC40}" type="presParOf" srcId="{39DCD5D7-2191-43FE-8CB5-9C33E5E7C160}" destId="{41B55FBA-956F-4078-82E1-479D1CC43BF2}" srcOrd="2" destOrd="0" presId="urn:microsoft.com/office/officeart/2005/8/layout/orgChart1"/>
    <dgm:cxn modelId="{274FE03A-B6DB-4958-ABDA-1DCF74E95CDE}" type="presParOf" srcId="{337EB6DD-2750-44F5-8DF5-E645CD20522F}" destId="{6D3AA7F3-DE1D-418A-98F5-2BCA48A5826B}" srcOrd="2" destOrd="0" presId="urn:microsoft.com/office/officeart/2005/8/layout/orgChart1"/>
    <dgm:cxn modelId="{01986C58-07B2-48EC-AC1A-3AC3688AECF5}" type="presParOf" srcId="{337EB6DD-2750-44F5-8DF5-E645CD20522F}" destId="{B884DF11-450E-490C-A128-8357D557C465}" srcOrd="3" destOrd="0" presId="urn:microsoft.com/office/officeart/2005/8/layout/orgChart1"/>
    <dgm:cxn modelId="{71877E4B-0288-4A34-88F3-01AA7E76EA92}" type="presParOf" srcId="{B884DF11-450E-490C-A128-8357D557C465}" destId="{13A549D2-6AEA-415B-B0E9-4D6AB271160F}" srcOrd="0" destOrd="0" presId="urn:microsoft.com/office/officeart/2005/8/layout/orgChart1"/>
    <dgm:cxn modelId="{E7F38761-8B6F-404E-BD74-7632305FC0B9}" type="presParOf" srcId="{13A549D2-6AEA-415B-B0E9-4D6AB271160F}" destId="{B6DFDA45-D4E6-4A41-9BC3-D9B44EC8AE2C}" srcOrd="0" destOrd="0" presId="urn:microsoft.com/office/officeart/2005/8/layout/orgChart1"/>
    <dgm:cxn modelId="{0899B829-CA88-4F5E-82D0-AB0A6C2A0F9B}" type="presParOf" srcId="{13A549D2-6AEA-415B-B0E9-4D6AB271160F}" destId="{E68825AA-E85F-42E2-B1D3-8DBC56FD7380}" srcOrd="1" destOrd="0" presId="urn:microsoft.com/office/officeart/2005/8/layout/orgChart1"/>
    <dgm:cxn modelId="{168FD891-F523-4FD0-9EC5-9CF512287028}" type="presParOf" srcId="{B884DF11-450E-490C-A128-8357D557C465}" destId="{73EAE3DB-CA16-4473-99A1-42FFE4966E37}" srcOrd="1" destOrd="0" presId="urn:microsoft.com/office/officeart/2005/8/layout/orgChart1"/>
    <dgm:cxn modelId="{35C69868-5C2F-4B9F-A9B1-7BE97B180BED}" type="presParOf" srcId="{B884DF11-450E-490C-A128-8357D557C465}" destId="{5ABAA881-4CBF-4E87-9A42-DC1441736FC2}" srcOrd="2" destOrd="0" presId="urn:microsoft.com/office/officeart/2005/8/layout/orgChart1"/>
    <dgm:cxn modelId="{E174DA3B-2334-44E4-8D74-1FA4B648DC0B}" type="presParOf" srcId="{337EB6DD-2750-44F5-8DF5-E645CD20522F}" destId="{27B53E02-C078-4D2B-BD28-011047AF2B8D}" srcOrd="4" destOrd="0" presId="urn:microsoft.com/office/officeart/2005/8/layout/orgChart1"/>
    <dgm:cxn modelId="{6C5E2D2F-3A66-4B98-AE57-C07F763D1840}" type="presParOf" srcId="{337EB6DD-2750-44F5-8DF5-E645CD20522F}" destId="{61C51CFF-622D-4F1B-A38B-C4FE966003FD}" srcOrd="5" destOrd="0" presId="urn:microsoft.com/office/officeart/2005/8/layout/orgChart1"/>
    <dgm:cxn modelId="{C637B6CE-FBE5-4BA4-9820-FD3D451748D3}" type="presParOf" srcId="{61C51CFF-622D-4F1B-A38B-C4FE966003FD}" destId="{43C05EA6-F933-4B78-A5D6-B83CCF494C6D}" srcOrd="0" destOrd="0" presId="urn:microsoft.com/office/officeart/2005/8/layout/orgChart1"/>
    <dgm:cxn modelId="{1641846B-8379-4A40-A614-093AC46F8F4C}" type="presParOf" srcId="{43C05EA6-F933-4B78-A5D6-B83CCF494C6D}" destId="{93B1BAD8-CA76-4138-9987-0997F8A5FDD6}" srcOrd="0" destOrd="0" presId="urn:microsoft.com/office/officeart/2005/8/layout/orgChart1"/>
    <dgm:cxn modelId="{F93E6269-BDC1-4A16-8183-939079A55127}" type="presParOf" srcId="{43C05EA6-F933-4B78-A5D6-B83CCF494C6D}" destId="{849E3DAF-9E0B-4856-94C8-34EEE0287482}" srcOrd="1" destOrd="0" presId="urn:microsoft.com/office/officeart/2005/8/layout/orgChart1"/>
    <dgm:cxn modelId="{8352D6AB-AA6F-4DAB-BE5B-C6E4BC18958E}" type="presParOf" srcId="{61C51CFF-622D-4F1B-A38B-C4FE966003FD}" destId="{774EDEBF-868A-4927-8C0F-E79BF8BD1FB2}" srcOrd="1" destOrd="0" presId="urn:microsoft.com/office/officeart/2005/8/layout/orgChart1"/>
    <dgm:cxn modelId="{4E74C81F-0ACA-4AAC-8275-D7A9FEEED21F}" type="presParOf" srcId="{61C51CFF-622D-4F1B-A38B-C4FE966003FD}" destId="{953E9724-8207-460C-9545-36236FF17FC2}" srcOrd="2" destOrd="0" presId="urn:microsoft.com/office/officeart/2005/8/layout/orgChart1"/>
    <dgm:cxn modelId="{8201E6C2-8BB3-4060-B28F-F74FCDDCB4F5}" type="presParOf" srcId="{337EB6DD-2750-44F5-8DF5-E645CD20522F}" destId="{8B35A6E9-D76F-45A5-96F0-69A3988BD526}" srcOrd="6" destOrd="0" presId="urn:microsoft.com/office/officeart/2005/8/layout/orgChart1"/>
    <dgm:cxn modelId="{2E32C33E-61F6-4BF9-A03A-A93DC8490C03}" type="presParOf" srcId="{337EB6DD-2750-44F5-8DF5-E645CD20522F}" destId="{E6302E25-27E3-465B-B7E7-5E3DC0C26B36}" srcOrd="7" destOrd="0" presId="urn:microsoft.com/office/officeart/2005/8/layout/orgChart1"/>
    <dgm:cxn modelId="{6507AC2D-0D5E-48C1-B065-2D806E1A98CA}" type="presParOf" srcId="{E6302E25-27E3-465B-B7E7-5E3DC0C26B36}" destId="{FF001C7D-DF8E-44D6-9B70-0E5B50605DFA}" srcOrd="0" destOrd="0" presId="urn:microsoft.com/office/officeart/2005/8/layout/orgChart1"/>
    <dgm:cxn modelId="{C80CBE05-9DC9-4FE7-A65A-043838B502D7}" type="presParOf" srcId="{FF001C7D-DF8E-44D6-9B70-0E5B50605DFA}" destId="{8DD90248-F224-4E3C-8040-38C63E8B908A}" srcOrd="0" destOrd="0" presId="urn:microsoft.com/office/officeart/2005/8/layout/orgChart1"/>
    <dgm:cxn modelId="{15553B78-8D63-4CB4-ABD9-345DBEC6D6F0}" type="presParOf" srcId="{FF001C7D-DF8E-44D6-9B70-0E5B50605DFA}" destId="{6FA2D38A-E02D-47CB-92E2-B965810299A2}" srcOrd="1" destOrd="0" presId="urn:microsoft.com/office/officeart/2005/8/layout/orgChart1"/>
    <dgm:cxn modelId="{885BCBF2-B669-4AA4-874E-E222EAE04050}" type="presParOf" srcId="{E6302E25-27E3-465B-B7E7-5E3DC0C26B36}" destId="{E4A06EA1-E082-407D-8D31-D1AFCF79789E}" srcOrd="1" destOrd="0" presId="urn:microsoft.com/office/officeart/2005/8/layout/orgChart1"/>
    <dgm:cxn modelId="{7949F384-289C-434A-8B5F-474B7089838A}" type="presParOf" srcId="{E6302E25-27E3-465B-B7E7-5E3DC0C26B36}" destId="{8BE498DE-B2CB-4A28-BB85-F70196D92FB8}" srcOrd="2" destOrd="0" presId="urn:microsoft.com/office/officeart/2005/8/layout/orgChart1"/>
    <dgm:cxn modelId="{2D5A8BE0-95E6-4C7C-9A1C-FD6BA180A6CB}" type="presParOf" srcId="{CF9945CD-D68F-4DE3-A8D9-4D8B34D1E3B1}" destId="{051CEFC9-AAD1-42E4-A6DF-57044CD4709E}" srcOrd="2" destOrd="0" presId="urn:microsoft.com/office/officeart/2005/8/layout/orgChart1"/>
    <dgm:cxn modelId="{C417D423-298E-499B-83AB-32485F61A098}" type="presParOf" srcId="{535B4BA2-606F-4D65-B7DA-E2E68FAE3AD0}" destId="{C920D351-1648-4C54-8376-36E754ACACC5}" srcOrd="2" destOrd="0" presId="urn:microsoft.com/office/officeart/2005/8/layout/orgChart1"/>
    <dgm:cxn modelId="{F09D4CF2-2D83-4CB6-AB0E-3D4CB5013E73}" type="presParOf" srcId="{C920D351-1648-4C54-8376-36E754ACACC5}" destId="{B6D47CF0-01A2-44DD-A96F-327E295F293C}" srcOrd="0" destOrd="0" presId="urn:microsoft.com/office/officeart/2005/8/layout/orgChart1"/>
    <dgm:cxn modelId="{A9E489F8-07C6-46C9-82EF-9B38156B216A}" type="presParOf" srcId="{B6D47CF0-01A2-44DD-A96F-327E295F293C}" destId="{F3FB3A5D-D0A5-4227-B406-9DFC42E4CBF9}" srcOrd="0" destOrd="0" presId="urn:microsoft.com/office/officeart/2005/8/layout/orgChart1"/>
    <dgm:cxn modelId="{B7432C8A-2FC9-47E1-987C-C480C29F2845}" type="presParOf" srcId="{B6D47CF0-01A2-44DD-A96F-327E295F293C}" destId="{242E1214-A46E-4FFF-AFF5-74A62ACBA9B5}" srcOrd="1" destOrd="0" presId="urn:microsoft.com/office/officeart/2005/8/layout/orgChart1"/>
    <dgm:cxn modelId="{3C76B92B-8C48-4DE8-8447-7D9C81F343D8}" type="presParOf" srcId="{C920D351-1648-4C54-8376-36E754ACACC5}" destId="{F819DD34-E79B-4344-ACF1-B44CC555EF49}" srcOrd="1" destOrd="0" presId="urn:microsoft.com/office/officeart/2005/8/layout/orgChart1"/>
    <dgm:cxn modelId="{07086358-E482-43EA-9037-15D83B752A0A}" type="presParOf" srcId="{F819DD34-E79B-4344-ACF1-B44CC555EF49}" destId="{B9398A91-0969-4042-A55C-C283A2EAE4F6}" srcOrd="0" destOrd="0" presId="urn:microsoft.com/office/officeart/2005/8/layout/orgChart1"/>
    <dgm:cxn modelId="{697CC2A1-3E74-4038-AC6F-D438AC2AD56F}" type="presParOf" srcId="{F819DD34-E79B-4344-ACF1-B44CC555EF49}" destId="{7CA4749D-60D7-472D-BDB4-5059E1C52894}" srcOrd="1" destOrd="0" presId="urn:microsoft.com/office/officeart/2005/8/layout/orgChart1"/>
    <dgm:cxn modelId="{9EED1CD1-FED2-4376-8DC1-C9D17CB9E61F}" type="presParOf" srcId="{7CA4749D-60D7-472D-BDB4-5059E1C52894}" destId="{DE3C465B-4716-42E2-BF50-403BDB63F760}" srcOrd="0" destOrd="0" presId="urn:microsoft.com/office/officeart/2005/8/layout/orgChart1"/>
    <dgm:cxn modelId="{E04B3799-DDA8-4766-BB19-95F72B60ACC9}" type="presParOf" srcId="{DE3C465B-4716-42E2-BF50-403BDB63F760}" destId="{BFD6EDFB-8EAA-42BF-A9E0-1101BB9565F6}" srcOrd="0" destOrd="0" presId="urn:microsoft.com/office/officeart/2005/8/layout/orgChart1"/>
    <dgm:cxn modelId="{BB113F80-5D22-45B8-B6B7-8F7EC00CACC2}" type="presParOf" srcId="{DE3C465B-4716-42E2-BF50-403BDB63F760}" destId="{3E445348-B1A6-4069-B9BB-D16E898FA6AD}" srcOrd="1" destOrd="0" presId="urn:microsoft.com/office/officeart/2005/8/layout/orgChart1"/>
    <dgm:cxn modelId="{86DFDA62-97FE-4FBD-8943-61C525722521}" type="presParOf" srcId="{7CA4749D-60D7-472D-BDB4-5059E1C52894}" destId="{DE9B64B5-A647-4037-8A38-D2BDAFBCE978}" srcOrd="1" destOrd="0" presId="urn:microsoft.com/office/officeart/2005/8/layout/orgChart1"/>
    <dgm:cxn modelId="{5D8B8579-9D69-47A0-A838-16B977A3344D}" type="presParOf" srcId="{7CA4749D-60D7-472D-BDB4-5059E1C52894}" destId="{2C8A7952-1742-402E-8FB9-5E5EDC5F5559}" srcOrd="2" destOrd="0" presId="urn:microsoft.com/office/officeart/2005/8/layout/orgChart1"/>
    <dgm:cxn modelId="{2DF019F5-8E14-489F-81AB-16B4EFE1B8CC}" type="presParOf" srcId="{F819DD34-E79B-4344-ACF1-B44CC555EF49}" destId="{ECD3F3AA-3A2F-4C8E-B8EE-392FA46A2CDE}" srcOrd="2" destOrd="0" presId="urn:microsoft.com/office/officeart/2005/8/layout/orgChart1"/>
    <dgm:cxn modelId="{B8DC4470-4FE2-4F76-9FD8-C0CB0F736BE6}" type="presParOf" srcId="{F819DD34-E79B-4344-ACF1-B44CC555EF49}" destId="{D083B3E5-CF95-492E-8361-C0DED6D789AD}" srcOrd="3" destOrd="0" presId="urn:microsoft.com/office/officeart/2005/8/layout/orgChart1"/>
    <dgm:cxn modelId="{8F33187B-0B3B-4F19-9DC8-B0C86F487561}" type="presParOf" srcId="{D083B3E5-CF95-492E-8361-C0DED6D789AD}" destId="{EBA9CF26-48D2-4449-97C2-C8D84C8A2313}" srcOrd="0" destOrd="0" presId="urn:microsoft.com/office/officeart/2005/8/layout/orgChart1"/>
    <dgm:cxn modelId="{3A2843E1-D878-453B-A6FD-7E44C59120FE}" type="presParOf" srcId="{EBA9CF26-48D2-4449-97C2-C8D84C8A2313}" destId="{8AFA6071-6DE7-4286-8DB5-48496D948DF2}" srcOrd="0" destOrd="0" presId="urn:microsoft.com/office/officeart/2005/8/layout/orgChart1"/>
    <dgm:cxn modelId="{F0A606B4-9741-466E-9B50-9BA0A7F9989D}" type="presParOf" srcId="{EBA9CF26-48D2-4449-97C2-C8D84C8A2313}" destId="{5A211F6B-ADA4-4019-8639-5833A437F477}" srcOrd="1" destOrd="0" presId="urn:microsoft.com/office/officeart/2005/8/layout/orgChart1"/>
    <dgm:cxn modelId="{C362E668-DF60-4785-B164-532A5FEF31F3}" type="presParOf" srcId="{D083B3E5-CF95-492E-8361-C0DED6D789AD}" destId="{AED91539-72E5-4196-A4E7-5F7EB4CFFD8B}" srcOrd="1" destOrd="0" presId="urn:microsoft.com/office/officeart/2005/8/layout/orgChart1"/>
    <dgm:cxn modelId="{687F0C02-19F8-4245-89A6-5CFC01BA5171}" type="presParOf" srcId="{D083B3E5-CF95-492E-8361-C0DED6D789AD}" destId="{D1EEDE76-29B9-4330-9A26-6B76A65D7723}" srcOrd="2" destOrd="0" presId="urn:microsoft.com/office/officeart/2005/8/layout/orgChart1"/>
    <dgm:cxn modelId="{DFB0AEEB-B3B2-48AD-925F-11609B2FE6D7}" type="presParOf" srcId="{F819DD34-E79B-4344-ACF1-B44CC555EF49}" destId="{EB7C9357-01F1-4BB4-9FC6-20588F844628}" srcOrd="4" destOrd="0" presId="urn:microsoft.com/office/officeart/2005/8/layout/orgChart1"/>
    <dgm:cxn modelId="{C1FD175B-4DE5-4571-9E18-0DF88C1E5D93}" type="presParOf" srcId="{F819DD34-E79B-4344-ACF1-B44CC555EF49}" destId="{D72648F6-29B1-444A-9633-8BDFAE194425}" srcOrd="5" destOrd="0" presId="urn:microsoft.com/office/officeart/2005/8/layout/orgChart1"/>
    <dgm:cxn modelId="{6AD35DB4-3E6B-404F-9689-81FA0BE527FD}" type="presParOf" srcId="{D72648F6-29B1-444A-9633-8BDFAE194425}" destId="{DCF3515E-5B6F-4805-9F5B-F78A85A55214}" srcOrd="0" destOrd="0" presId="urn:microsoft.com/office/officeart/2005/8/layout/orgChart1"/>
    <dgm:cxn modelId="{9543D7A8-4AED-46C5-9CC8-D1F0852A0B78}" type="presParOf" srcId="{DCF3515E-5B6F-4805-9F5B-F78A85A55214}" destId="{BB834D1D-2F07-436B-884A-536FAFDE5BE0}" srcOrd="0" destOrd="0" presId="urn:microsoft.com/office/officeart/2005/8/layout/orgChart1"/>
    <dgm:cxn modelId="{72DACC47-1BC6-4E22-A85E-B760E8312F5A}" type="presParOf" srcId="{DCF3515E-5B6F-4805-9F5B-F78A85A55214}" destId="{2596AB3A-F9EF-4753-91FA-47A1849FA16F}" srcOrd="1" destOrd="0" presId="urn:microsoft.com/office/officeart/2005/8/layout/orgChart1"/>
    <dgm:cxn modelId="{DD547109-2D80-43B6-9DD7-4B2E2EAC2DF1}" type="presParOf" srcId="{D72648F6-29B1-444A-9633-8BDFAE194425}" destId="{F9CF1A1D-CDDD-4DDA-9522-FCB92B8E1333}" srcOrd="1" destOrd="0" presId="urn:microsoft.com/office/officeart/2005/8/layout/orgChart1"/>
    <dgm:cxn modelId="{B3456E28-4FE3-4B3D-B303-8FF8D7C66126}" type="presParOf" srcId="{D72648F6-29B1-444A-9633-8BDFAE194425}" destId="{354DAD56-6984-4A9B-B116-A6FC3749A57F}" srcOrd="2" destOrd="0" presId="urn:microsoft.com/office/officeart/2005/8/layout/orgChart1"/>
    <dgm:cxn modelId="{F63C90B0-3A69-4150-99CC-21149C2B9A9E}" type="presParOf" srcId="{F819DD34-E79B-4344-ACF1-B44CC555EF49}" destId="{F4BA72EC-7727-42DE-B530-9450279A0A8A}" srcOrd="6" destOrd="0" presId="urn:microsoft.com/office/officeart/2005/8/layout/orgChart1"/>
    <dgm:cxn modelId="{45E6340A-F617-4F05-9854-350CB61FBE5B}" type="presParOf" srcId="{F819DD34-E79B-4344-ACF1-B44CC555EF49}" destId="{06B1255A-FBDB-4063-9CD9-A0EB8091D659}" srcOrd="7" destOrd="0" presId="urn:microsoft.com/office/officeart/2005/8/layout/orgChart1"/>
    <dgm:cxn modelId="{507A3B09-012E-4C64-9E43-0F3B98F3FBEF}" type="presParOf" srcId="{06B1255A-FBDB-4063-9CD9-A0EB8091D659}" destId="{08C89796-9554-4C49-ABFB-A7840A74B8B4}" srcOrd="0" destOrd="0" presId="urn:microsoft.com/office/officeart/2005/8/layout/orgChart1"/>
    <dgm:cxn modelId="{957A7A1B-83CD-4C1B-A8F4-0848DE0CFF6D}" type="presParOf" srcId="{08C89796-9554-4C49-ABFB-A7840A74B8B4}" destId="{E432DF85-C79D-4E43-8A3A-CCC8E83C9437}" srcOrd="0" destOrd="0" presId="urn:microsoft.com/office/officeart/2005/8/layout/orgChart1"/>
    <dgm:cxn modelId="{316CCA82-5933-4AB7-9252-15D72D4CE5C2}" type="presParOf" srcId="{08C89796-9554-4C49-ABFB-A7840A74B8B4}" destId="{B3497B09-99EF-4E9E-98DA-316F93BEC9D7}" srcOrd="1" destOrd="0" presId="urn:microsoft.com/office/officeart/2005/8/layout/orgChart1"/>
    <dgm:cxn modelId="{3FF03C0E-F5A2-4B18-B5DC-CCE037B8295C}" type="presParOf" srcId="{06B1255A-FBDB-4063-9CD9-A0EB8091D659}" destId="{60827938-22E7-48D9-A618-1596C10A0AF9}" srcOrd="1" destOrd="0" presId="urn:microsoft.com/office/officeart/2005/8/layout/orgChart1"/>
    <dgm:cxn modelId="{D4FDFE73-4328-4267-8022-65B149F8BCC3}" type="presParOf" srcId="{06B1255A-FBDB-4063-9CD9-A0EB8091D659}" destId="{4E8DD368-3593-4B1E-A9A6-9289E331E564}" srcOrd="2" destOrd="0" presId="urn:microsoft.com/office/officeart/2005/8/layout/orgChart1"/>
    <dgm:cxn modelId="{5CAE8CBE-F427-4CF8-BDB8-072B2FD89607}" type="presParOf" srcId="{F819DD34-E79B-4344-ACF1-B44CC555EF49}" destId="{DE982400-53CA-49AE-8F0C-898158412D31}" srcOrd="8" destOrd="0" presId="urn:microsoft.com/office/officeart/2005/8/layout/orgChart1"/>
    <dgm:cxn modelId="{5640F7A0-F0AB-43C1-8F13-3E2F460402EB}" type="presParOf" srcId="{F819DD34-E79B-4344-ACF1-B44CC555EF49}" destId="{504DF2E3-AA6D-4464-9702-1AAFE4E47A4B}" srcOrd="9" destOrd="0" presId="urn:microsoft.com/office/officeart/2005/8/layout/orgChart1"/>
    <dgm:cxn modelId="{44B3262C-C843-4A1C-8A58-664ADAEA9BDF}" type="presParOf" srcId="{504DF2E3-AA6D-4464-9702-1AAFE4E47A4B}" destId="{27ADCEC7-2D6F-4665-A84B-ADC5BF185F18}" srcOrd="0" destOrd="0" presId="urn:microsoft.com/office/officeart/2005/8/layout/orgChart1"/>
    <dgm:cxn modelId="{8945106C-5C00-4AFE-9FC7-F179FCE32EF6}" type="presParOf" srcId="{27ADCEC7-2D6F-4665-A84B-ADC5BF185F18}" destId="{1720A6E9-5EE4-4291-8745-45EC0CD9A78E}" srcOrd="0" destOrd="0" presId="urn:microsoft.com/office/officeart/2005/8/layout/orgChart1"/>
    <dgm:cxn modelId="{7099D7B7-DD32-43AA-81D3-F2F58BE86460}" type="presParOf" srcId="{27ADCEC7-2D6F-4665-A84B-ADC5BF185F18}" destId="{64963FA8-35F7-41C1-A7B0-575C051CA16B}" srcOrd="1" destOrd="0" presId="urn:microsoft.com/office/officeart/2005/8/layout/orgChart1"/>
    <dgm:cxn modelId="{BF799173-C149-4A73-AC9A-E02F834B075B}" type="presParOf" srcId="{504DF2E3-AA6D-4464-9702-1AAFE4E47A4B}" destId="{22093129-D4E2-4664-BFF2-5B4B39AE34D3}" srcOrd="1" destOrd="0" presId="urn:microsoft.com/office/officeart/2005/8/layout/orgChart1"/>
    <dgm:cxn modelId="{D11DBA5B-01BA-4318-9318-F2E55451F68D}" type="presParOf" srcId="{504DF2E3-AA6D-4464-9702-1AAFE4E47A4B}" destId="{7A146A83-A62A-4353-B4D1-CE381EBD85E9}" srcOrd="2" destOrd="0" presId="urn:microsoft.com/office/officeart/2005/8/layout/orgChart1"/>
    <dgm:cxn modelId="{CAE97353-F122-4FD9-A279-26AE70EB7EEC}" type="presParOf" srcId="{C920D351-1648-4C54-8376-36E754ACACC5}" destId="{C03CD02E-2193-4071-BB14-FA09FF28EE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67C29-D5A8-4BD8-B6D9-7CF9D7B7069E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6A2A6-CED3-4312-8576-54BD61929C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6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C6A8-57D2-284F-A6C9-2B31CF9572B0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172-E931-684C-846E-975A17DA33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8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C6A8-57D2-284F-A6C9-2B31CF9572B0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172-E931-684C-846E-975A17DA33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53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C6A8-57D2-284F-A6C9-2B31CF9572B0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172-E931-684C-846E-975A17DA33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5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C6A8-57D2-284F-A6C9-2B31CF9572B0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172-E931-684C-846E-975A17DA33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23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C6A8-57D2-284F-A6C9-2B31CF9572B0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172-E931-684C-846E-975A17DA33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9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C6A8-57D2-284F-A6C9-2B31CF9572B0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172-E931-684C-846E-975A17DA33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1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C6A8-57D2-284F-A6C9-2B31CF9572B0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172-E931-684C-846E-975A17DA33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6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C6A8-57D2-284F-A6C9-2B31CF9572B0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172-E931-684C-846E-975A17DA33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7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C6A8-57D2-284F-A6C9-2B31CF9572B0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172-E931-684C-846E-975A17DA33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04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C6A8-57D2-284F-A6C9-2B31CF9572B0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172-E931-684C-846E-975A17DA33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76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C6A8-57D2-284F-A6C9-2B31CF9572B0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C172-E931-684C-846E-975A17DA33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1C6A8-57D2-284F-A6C9-2B31CF9572B0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5C172-E931-684C-846E-975A17DA33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3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slide" Target="slide6.xml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926387"/>
            <a:ext cx="442187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auto">
              <a:spcAft>
                <a:spcPts val="0"/>
              </a:spcAft>
              <a:defRPr/>
            </a:pPr>
            <a:r>
              <a:rPr lang="pt-BR" sz="3800" b="1" dirty="0" smtClean="0">
                <a:solidFill>
                  <a:schemeClr val="bg1"/>
                </a:solidFill>
                <a:latin typeface="+mj-lt"/>
              </a:rPr>
              <a:t>Projeto de Modernização da Gestão Pública do Governo do RN</a:t>
            </a:r>
            <a:endParaRPr lang="pt-BR" sz="3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974" y="5598500"/>
            <a:ext cx="3637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000" dirty="0" smtClean="0">
                <a:solidFill>
                  <a:srgbClr val="FFFFFF"/>
                </a:solidFill>
                <a:latin typeface="+mj-lt"/>
              </a:rPr>
              <a:t>Natal, 17  </a:t>
            </a:r>
            <a:r>
              <a:rPr lang="pt-BR" sz="2000" dirty="0">
                <a:solidFill>
                  <a:srgbClr val="FFFFFF"/>
                </a:solidFill>
                <a:latin typeface="+mj-lt"/>
              </a:rPr>
              <a:t>de </a:t>
            </a:r>
            <a:r>
              <a:rPr lang="pt-BR" sz="2000" dirty="0" smtClean="0">
                <a:solidFill>
                  <a:srgbClr val="FFFFFF"/>
                </a:solidFill>
                <a:latin typeface="+mj-lt"/>
              </a:rPr>
              <a:t>Setembro </a:t>
            </a:r>
            <a:r>
              <a:rPr lang="pt-BR" sz="2000" dirty="0">
                <a:solidFill>
                  <a:srgbClr val="FFFFFF"/>
                </a:solidFill>
                <a:latin typeface="+mj-lt"/>
              </a:rPr>
              <a:t>de 2015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689" y="5559837"/>
            <a:ext cx="792010" cy="44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1259632" y="187286"/>
            <a:ext cx="7884368" cy="384193"/>
          </a:xfrm>
          <a:prstGeom prst="rect">
            <a:avLst/>
          </a:prstGeom>
          <a:solidFill>
            <a:srgbClr val="3F6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600" b="1" dirty="0" smtClean="0">
                <a:latin typeface="Tahoma"/>
                <a:cs typeface="Tahoma"/>
              </a:rPr>
              <a:t>FRENTE 1 – PLANO ESTRATÉGICO</a:t>
            </a:r>
            <a:endParaRPr lang="en-US" sz="2600" b="1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5" name="Group 19"/>
          <p:cNvGrpSpPr/>
          <p:nvPr/>
        </p:nvGrpSpPr>
        <p:grpSpPr>
          <a:xfrm>
            <a:off x="6516216" y="6093296"/>
            <a:ext cx="1584176" cy="584776"/>
            <a:chOff x="539552" y="5714672"/>
            <a:chExt cx="2160240" cy="584776"/>
          </a:xfrm>
        </p:grpSpPr>
        <p:sp>
          <p:nvSpPr>
            <p:cNvPr id="6" name="TextBox 20"/>
            <p:cNvSpPr txBox="1"/>
            <p:nvPr/>
          </p:nvSpPr>
          <p:spPr>
            <a:xfrm>
              <a:off x="539552" y="5714672"/>
              <a:ext cx="2160240" cy="584776"/>
            </a:xfrm>
            <a:prstGeom prst="rect">
              <a:avLst/>
            </a:prstGeom>
            <a:noFill/>
            <a:ln w="127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 E P L A N</a:t>
              </a:r>
            </a:p>
            <a:p>
              <a:r>
                <a:rPr lang="en-US" sz="700" b="1" dirty="0" smtClean="0"/>
                <a:t>SECRETARIA DE ESTADO DO PLANEJAMENTO E FINANÇAS</a:t>
              </a:r>
              <a:endParaRPr lang="en-US" sz="700" b="1" dirty="0"/>
            </a:p>
          </p:txBody>
        </p:sp>
        <p:cxnSp>
          <p:nvCxnSpPr>
            <p:cNvPr id="7" name="Straight Connector 21"/>
            <p:cNvCxnSpPr/>
            <p:nvPr/>
          </p:nvCxnSpPr>
          <p:spPr>
            <a:xfrm>
              <a:off x="611562" y="5714672"/>
              <a:ext cx="1891406" cy="0"/>
            </a:xfrm>
            <a:prstGeom prst="line">
              <a:avLst/>
            </a:prstGeom>
            <a:ln w="2857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2"/>
            <p:cNvCxnSpPr/>
            <p:nvPr/>
          </p:nvCxnSpPr>
          <p:spPr>
            <a:xfrm>
              <a:off x="611562" y="6002704"/>
              <a:ext cx="1891406" cy="0"/>
            </a:xfrm>
            <a:prstGeom prst="line">
              <a:avLst/>
            </a:prstGeom>
            <a:ln w="952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3"/>
            <p:cNvCxnSpPr/>
            <p:nvPr/>
          </p:nvCxnSpPr>
          <p:spPr>
            <a:xfrm>
              <a:off x="611562" y="6290736"/>
              <a:ext cx="1891406" cy="0"/>
            </a:xfrm>
            <a:prstGeom prst="line">
              <a:avLst/>
            </a:prstGeom>
            <a:ln w="952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13" descr="Captura de Tela 2015-08-13 às 10.53.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335" y="6237312"/>
            <a:ext cx="855153" cy="456952"/>
          </a:xfrm>
          <a:prstGeom prst="rect">
            <a:avLst/>
          </a:prstGeom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039" y="6021288"/>
            <a:ext cx="828493" cy="683507"/>
          </a:xfrm>
          <a:prstGeom prst="rect">
            <a:avLst/>
          </a:prstGeom>
        </p:spPr>
      </p:pic>
      <p:pic>
        <p:nvPicPr>
          <p:cNvPr id="12" name="Imagem 11"/>
          <p:cNvPicPr/>
          <p:nvPr/>
        </p:nvPicPr>
        <p:blipFill>
          <a:blip r:embed="rId5"/>
          <a:stretch>
            <a:fillRect/>
          </a:stretch>
        </p:blipFill>
        <p:spPr>
          <a:xfrm>
            <a:off x="1" y="571479"/>
            <a:ext cx="9144000" cy="6286521"/>
          </a:xfrm>
          <a:prstGeom prst="rect">
            <a:avLst/>
          </a:prstGeom>
        </p:spPr>
      </p:pic>
      <p:sp>
        <p:nvSpPr>
          <p:cNvPr id="13" name="Retângulo 152"/>
          <p:cNvSpPr/>
          <p:nvPr/>
        </p:nvSpPr>
        <p:spPr>
          <a:xfrm>
            <a:off x="8022064" y="4095569"/>
            <a:ext cx="12100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solidFill>
                  <a:prstClr val="black"/>
                </a:solidFill>
              </a:rPr>
              <a:t>Dez/2015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44195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1259632" y="187286"/>
            <a:ext cx="7884368" cy="384193"/>
          </a:xfrm>
          <a:prstGeom prst="rect">
            <a:avLst/>
          </a:prstGeom>
          <a:solidFill>
            <a:srgbClr val="3F6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600" b="1" dirty="0" smtClean="0">
                <a:latin typeface="Tahoma"/>
                <a:cs typeface="Tahoma"/>
              </a:rPr>
              <a:t>PRINCIPAIS PRODUTOS – FRENTE 1</a:t>
            </a:r>
            <a:endParaRPr lang="en-US" sz="2600" b="1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877" y="1288971"/>
            <a:ext cx="81194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Visão </a:t>
            </a:r>
            <a:r>
              <a:rPr lang="pt-BR" sz="2800" dirty="0"/>
              <a:t>de Futuro 2035;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Elaboração de estratégias </a:t>
            </a:r>
            <a:r>
              <a:rPr lang="pt-BR" sz="2800" dirty="0"/>
              <a:t>de desenvolvimento</a:t>
            </a:r>
            <a:r>
              <a:rPr lang="pt-BR" sz="2800" dirty="0" smtClean="0"/>
              <a:t>;</a:t>
            </a:r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Definição de Indicadores </a:t>
            </a:r>
            <a:r>
              <a:rPr lang="pt-BR" sz="2800" dirty="0"/>
              <a:t>e Metas de Longo Prazo para as diversas dimensões do </a:t>
            </a:r>
            <a:r>
              <a:rPr lang="pt-BR" sz="2800" dirty="0" smtClean="0"/>
              <a:t>desenvolvimento;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Validação da estratégia com a sociedade;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Estruturação da carteira de projetos estratégicos;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Avaliação da viabilidade financeira da carteira;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Edição do Plano Estratégico de Desenvolvimento;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Definição do modelo de governança do Plano.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/>
          </a:p>
        </p:txBody>
      </p:sp>
      <p:sp>
        <p:nvSpPr>
          <p:cNvPr id="12" name="TextBox 9"/>
          <p:cNvSpPr txBox="1"/>
          <p:nvPr/>
        </p:nvSpPr>
        <p:spPr>
          <a:xfrm>
            <a:off x="296150" y="6084004"/>
            <a:ext cx="45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11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13" name="Group 19"/>
          <p:cNvGrpSpPr/>
          <p:nvPr/>
        </p:nvGrpSpPr>
        <p:grpSpPr>
          <a:xfrm>
            <a:off x="6396005" y="6121807"/>
            <a:ext cx="1584176" cy="584776"/>
            <a:chOff x="539552" y="5714672"/>
            <a:chExt cx="2160240" cy="584776"/>
          </a:xfrm>
        </p:grpSpPr>
        <p:sp>
          <p:nvSpPr>
            <p:cNvPr id="14" name="TextBox 20"/>
            <p:cNvSpPr txBox="1"/>
            <p:nvPr/>
          </p:nvSpPr>
          <p:spPr>
            <a:xfrm>
              <a:off x="539552" y="5714672"/>
              <a:ext cx="2160240" cy="584776"/>
            </a:xfrm>
            <a:prstGeom prst="rect">
              <a:avLst/>
            </a:prstGeom>
            <a:noFill/>
            <a:ln w="127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 E P L A N</a:t>
              </a:r>
            </a:p>
            <a:p>
              <a:r>
                <a:rPr lang="en-US" sz="700" b="1" dirty="0" smtClean="0"/>
                <a:t>SECRETARIA DE ESTADO DO PLANEJAMENTO E FINANÇAS</a:t>
              </a:r>
              <a:endParaRPr lang="en-US" sz="700" b="1" dirty="0"/>
            </a:p>
          </p:txBody>
        </p:sp>
        <p:cxnSp>
          <p:nvCxnSpPr>
            <p:cNvPr id="15" name="Straight Connector 21"/>
            <p:cNvCxnSpPr/>
            <p:nvPr/>
          </p:nvCxnSpPr>
          <p:spPr>
            <a:xfrm>
              <a:off x="611562" y="5714672"/>
              <a:ext cx="1891406" cy="0"/>
            </a:xfrm>
            <a:prstGeom prst="line">
              <a:avLst/>
            </a:prstGeom>
            <a:ln w="2857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2"/>
            <p:cNvCxnSpPr/>
            <p:nvPr/>
          </p:nvCxnSpPr>
          <p:spPr>
            <a:xfrm>
              <a:off x="611562" y="6002704"/>
              <a:ext cx="1891406" cy="0"/>
            </a:xfrm>
            <a:prstGeom prst="line">
              <a:avLst/>
            </a:prstGeom>
            <a:ln w="952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3"/>
            <p:cNvCxnSpPr/>
            <p:nvPr/>
          </p:nvCxnSpPr>
          <p:spPr>
            <a:xfrm>
              <a:off x="611562" y="6290736"/>
              <a:ext cx="1891406" cy="0"/>
            </a:xfrm>
            <a:prstGeom prst="line">
              <a:avLst/>
            </a:prstGeom>
            <a:ln w="952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995" y="6072442"/>
            <a:ext cx="828493" cy="68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1259632" y="187286"/>
            <a:ext cx="7884368" cy="384193"/>
          </a:xfrm>
          <a:prstGeom prst="rect">
            <a:avLst/>
          </a:prstGeom>
          <a:solidFill>
            <a:srgbClr val="3F6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600" b="1" dirty="0" smtClean="0">
                <a:latin typeface="Tahoma"/>
                <a:cs typeface="Tahoma"/>
              </a:rPr>
              <a:t>FRENTE 2 – REALINHAMENTO DA ESTRUTURA</a:t>
            </a:r>
            <a:endParaRPr lang="en-US" sz="2600" b="1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12" name="Imagem 11"/>
          <p:cNvPicPr/>
          <p:nvPr/>
        </p:nvPicPr>
        <p:blipFill>
          <a:blip r:embed="rId3"/>
          <a:stretch>
            <a:fillRect/>
          </a:stretch>
        </p:blipFill>
        <p:spPr>
          <a:xfrm>
            <a:off x="307088" y="912306"/>
            <a:ext cx="8506407" cy="5100271"/>
          </a:xfrm>
          <a:prstGeom prst="rect">
            <a:avLst/>
          </a:prstGeom>
        </p:spPr>
      </p:pic>
      <p:sp>
        <p:nvSpPr>
          <p:cNvPr id="13" name="TextBox 9"/>
          <p:cNvSpPr txBox="1"/>
          <p:nvPr/>
        </p:nvSpPr>
        <p:spPr>
          <a:xfrm>
            <a:off x="296150" y="6084004"/>
            <a:ext cx="45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12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Retângulo 152"/>
          <p:cNvSpPr/>
          <p:nvPr/>
        </p:nvSpPr>
        <p:spPr>
          <a:xfrm>
            <a:off x="7210220" y="5241323"/>
            <a:ext cx="1908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solidFill>
                  <a:prstClr val="black"/>
                </a:solidFill>
              </a:rPr>
              <a:t>Junho/2016</a:t>
            </a:r>
            <a:endParaRPr lang="pt-BR" sz="1200" b="1" dirty="0"/>
          </a:p>
        </p:txBody>
      </p:sp>
      <p:grpSp>
        <p:nvGrpSpPr>
          <p:cNvPr id="15" name="Group 19"/>
          <p:cNvGrpSpPr/>
          <p:nvPr/>
        </p:nvGrpSpPr>
        <p:grpSpPr>
          <a:xfrm>
            <a:off x="6396005" y="6121807"/>
            <a:ext cx="1584176" cy="584776"/>
            <a:chOff x="539552" y="5714672"/>
            <a:chExt cx="2160240" cy="584776"/>
          </a:xfrm>
        </p:grpSpPr>
        <p:sp>
          <p:nvSpPr>
            <p:cNvPr id="16" name="TextBox 20"/>
            <p:cNvSpPr txBox="1"/>
            <p:nvPr/>
          </p:nvSpPr>
          <p:spPr>
            <a:xfrm>
              <a:off x="539552" y="5714672"/>
              <a:ext cx="2160240" cy="584776"/>
            </a:xfrm>
            <a:prstGeom prst="rect">
              <a:avLst/>
            </a:prstGeom>
            <a:noFill/>
            <a:ln w="127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 E P L A N</a:t>
              </a:r>
            </a:p>
            <a:p>
              <a:r>
                <a:rPr lang="en-US" sz="700" b="1" dirty="0" smtClean="0"/>
                <a:t>SECRETARIA DE ESTADO DO PLANEJAMENTO E FINANÇAS</a:t>
              </a:r>
              <a:endParaRPr lang="en-US" sz="700" b="1" dirty="0"/>
            </a:p>
          </p:txBody>
        </p:sp>
        <p:cxnSp>
          <p:nvCxnSpPr>
            <p:cNvPr id="17" name="Straight Connector 21"/>
            <p:cNvCxnSpPr/>
            <p:nvPr/>
          </p:nvCxnSpPr>
          <p:spPr>
            <a:xfrm>
              <a:off x="611562" y="5714672"/>
              <a:ext cx="1891406" cy="0"/>
            </a:xfrm>
            <a:prstGeom prst="line">
              <a:avLst/>
            </a:prstGeom>
            <a:ln w="2857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2"/>
            <p:cNvCxnSpPr/>
            <p:nvPr/>
          </p:nvCxnSpPr>
          <p:spPr>
            <a:xfrm>
              <a:off x="611562" y="6002704"/>
              <a:ext cx="1891406" cy="0"/>
            </a:xfrm>
            <a:prstGeom prst="line">
              <a:avLst/>
            </a:prstGeom>
            <a:ln w="952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3"/>
            <p:cNvCxnSpPr/>
            <p:nvPr/>
          </p:nvCxnSpPr>
          <p:spPr>
            <a:xfrm>
              <a:off x="611562" y="6290736"/>
              <a:ext cx="1891406" cy="0"/>
            </a:xfrm>
            <a:prstGeom prst="line">
              <a:avLst/>
            </a:prstGeom>
            <a:ln w="952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5995" y="6072442"/>
            <a:ext cx="828493" cy="68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7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1259632" y="187286"/>
            <a:ext cx="7884368" cy="384193"/>
          </a:xfrm>
          <a:prstGeom prst="rect">
            <a:avLst/>
          </a:prstGeom>
          <a:solidFill>
            <a:srgbClr val="3F6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600" b="1" dirty="0">
                <a:latin typeface="Tahoma"/>
                <a:cs typeface="Tahoma"/>
              </a:rPr>
              <a:t>PRINCIPAIS PRODUTOS – FRENTE </a:t>
            </a:r>
            <a:r>
              <a:rPr lang="pt-BR" sz="2600" b="1" dirty="0" smtClean="0">
                <a:latin typeface="Tahoma"/>
                <a:cs typeface="Tahoma"/>
              </a:rPr>
              <a:t>2</a:t>
            </a:r>
            <a:endParaRPr lang="en-US" sz="2600" b="1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468401" y="741013"/>
            <a:ext cx="821289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/>
              <a:t>Mapeamento das funções, atribuições e </a:t>
            </a:r>
            <a:r>
              <a:rPr lang="pt-BR" sz="2600" dirty="0" smtClean="0"/>
              <a:t>competências;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 smtClean="0"/>
              <a:t>Identificação das </a:t>
            </a:r>
            <a:r>
              <a:rPr lang="pt-BR" sz="2600" dirty="0"/>
              <a:t>deficiências da atual estrutura </a:t>
            </a:r>
            <a:r>
              <a:rPr lang="pt-BR" sz="2600" dirty="0" smtClean="0"/>
              <a:t>e necessidades de alinhamento com a Agenda Estratégica;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 smtClean="0"/>
              <a:t>Identificação das deficiências em </a:t>
            </a:r>
            <a:r>
              <a:rPr lang="pt-BR" sz="2600" b="1" dirty="0" smtClean="0"/>
              <a:t>funções centrais críticas*</a:t>
            </a:r>
            <a:r>
              <a:rPr lang="pt-BR" sz="2600" dirty="0" smtClean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 smtClean="0"/>
              <a:t>Diretrizes para o realinhamento da estrutura administrativa;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 smtClean="0"/>
              <a:t>Propostas alternativas de desenho (organograma), funções, atribuições, mecanismos de coordenação;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 smtClean="0"/>
              <a:t>Avaliação de risco e efetividade das alternativas;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 smtClean="0"/>
              <a:t>Propostas </a:t>
            </a:r>
            <a:r>
              <a:rPr lang="pt-BR" sz="2600" dirty="0"/>
              <a:t>de minutas de leis, regulamentos e portarias requeridos para a formalização </a:t>
            </a:r>
            <a:r>
              <a:rPr lang="pt-BR" sz="2600" dirty="0" smtClean="0"/>
              <a:t>da </a:t>
            </a:r>
            <a:r>
              <a:rPr lang="pt-BR" sz="2600" dirty="0"/>
              <a:t>nova </a:t>
            </a:r>
            <a:r>
              <a:rPr lang="pt-BR" sz="2600" dirty="0" smtClean="0"/>
              <a:t>estrutura;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Plano de </a:t>
            </a:r>
            <a:r>
              <a:rPr lang="pt-BR" sz="2600" dirty="0" smtClean="0"/>
              <a:t>implantação</a:t>
            </a:r>
            <a:r>
              <a:rPr lang="en-US" sz="2600" dirty="0" smtClean="0"/>
              <a:t> e </a:t>
            </a:r>
            <a:r>
              <a:rPr lang="pt-BR" sz="2600" dirty="0" smtClean="0"/>
              <a:t>difusão</a:t>
            </a:r>
            <a:r>
              <a:rPr lang="en-US" sz="2600" dirty="0" smtClean="0"/>
              <a:t> </a:t>
            </a:r>
            <a:r>
              <a:rPr lang="en-US" sz="2600" dirty="0"/>
              <a:t>de </a:t>
            </a:r>
            <a:r>
              <a:rPr lang="pt-BR" sz="2600" dirty="0" smtClean="0"/>
              <a:t>mudança</a:t>
            </a:r>
            <a:r>
              <a:rPr lang="en-US" sz="2600" dirty="0" smtClean="0"/>
              <a:t> cultural.</a:t>
            </a:r>
            <a:endParaRPr lang="pt-BR" sz="2600" dirty="0" smtClean="0"/>
          </a:p>
          <a:p>
            <a:endParaRPr lang="pt-BR" sz="2500" dirty="0"/>
          </a:p>
        </p:txBody>
      </p:sp>
      <p:sp>
        <p:nvSpPr>
          <p:cNvPr id="13" name="TextBox 9"/>
          <p:cNvSpPr txBox="1"/>
          <p:nvPr/>
        </p:nvSpPr>
        <p:spPr>
          <a:xfrm>
            <a:off x="296150" y="6084004"/>
            <a:ext cx="45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13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14" name="Group 19"/>
          <p:cNvGrpSpPr/>
          <p:nvPr/>
        </p:nvGrpSpPr>
        <p:grpSpPr>
          <a:xfrm>
            <a:off x="6396005" y="6121807"/>
            <a:ext cx="1584176" cy="584776"/>
            <a:chOff x="539552" y="5714672"/>
            <a:chExt cx="2160240" cy="584776"/>
          </a:xfrm>
        </p:grpSpPr>
        <p:sp>
          <p:nvSpPr>
            <p:cNvPr id="15" name="TextBox 20"/>
            <p:cNvSpPr txBox="1"/>
            <p:nvPr/>
          </p:nvSpPr>
          <p:spPr>
            <a:xfrm>
              <a:off x="539552" y="5714672"/>
              <a:ext cx="2160240" cy="584776"/>
            </a:xfrm>
            <a:prstGeom prst="rect">
              <a:avLst/>
            </a:prstGeom>
            <a:noFill/>
            <a:ln w="127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 E P L A N</a:t>
              </a:r>
            </a:p>
            <a:p>
              <a:r>
                <a:rPr lang="en-US" sz="700" b="1" dirty="0" smtClean="0"/>
                <a:t>SECRETARIA DE ESTADO DO PLANEJAMENTO E FINANÇAS</a:t>
              </a:r>
              <a:endParaRPr lang="en-US" sz="700" b="1" dirty="0"/>
            </a:p>
          </p:txBody>
        </p:sp>
        <p:cxnSp>
          <p:nvCxnSpPr>
            <p:cNvPr id="16" name="Straight Connector 21"/>
            <p:cNvCxnSpPr/>
            <p:nvPr/>
          </p:nvCxnSpPr>
          <p:spPr>
            <a:xfrm>
              <a:off x="611562" y="5714672"/>
              <a:ext cx="1891406" cy="0"/>
            </a:xfrm>
            <a:prstGeom prst="line">
              <a:avLst/>
            </a:prstGeom>
            <a:ln w="2857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2"/>
            <p:cNvCxnSpPr/>
            <p:nvPr/>
          </p:nvCxnSpPr>
          <p:spPr>
            <a:xfrm>
              <a:off x="611562" y="6002704"/>
              <a:ext cx="1891406" cy="0"/>
            </a:xfrm>
            <a:prstGeom prst="line">
              <a:avLst/>
            </a:prstGeom>
            <a:ln w="952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3"/>
            <p:cNvCxnSpPr/>
            <p:nvPr/>
          </p:nvCxnSpPr>
          <p:spPr>
            <a:xfrm>
              <a:off x="611562" y="6290736"/>
              <a:ext cx="1891406" cy="0"/>
            </a:xfrm>
            <a:prstGeom prst="line">
              <a:avLst/>
            </a:prstGeom>
            <a:ln w="952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995" y="6072442"/>
            <a:ext cx="828493" cy="68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1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1259632" y="187286"/>
            <a:ext cx="7884368" cy="384193"/>
          </a:xfrm>
          <a:prstGeom prst="rect">
            <a:avLst/>
          </a:prstGeom>
          <a:solidFill>
            <a:srgbClr val="3F6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600" b="1" dirty="0" smtClean="0">
                <a:latin typeface="Tahoma"/>
                <a:cs typeface="Tahoma"/>
              </a:rPr>
              <a:t>FRENTE 3 – MODELAGEM DE PROCESSOS</a:t>
            </a:r>
            <a:endParaRPr lang="en-US" sz="2600" b="1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12" name="Imagem 1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938968"/>
            <a:ext cx="9144000" cy="2730507"/>
          </a:xfrm>
          <a:prstGeom prst="rect">
            <a:avLst/>
          </a:prstGeom>
        </p:spPr>
      </p:pic>
      <p:sp>
        <p:nvSpPr>
          <p:cNvPr id="13" name="TextBox 9"/>
          <p:cNvSpPr txBox="1"/>
          <p:nvPr/>
        </p:nvSpPr>
        <p:spPr>
          <a:xfrm>
            <a:off x="296150" y="6084004"/>
            <a:ext cx="45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14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Retângulo 152"/>
          <p:cNvSpPr/>
          <p:nvPr/>
        </p:nvSpPr>
        <p:spPr>
          <a:xfrm>
            <a:off x="7872063" y="4251271"/>
            <a:ext cx="13296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solidFill>
                  <a:prstClr val="black"/>
                </a:solidFill>
              </a:rPr>
              <a:t>Dezembro/2016</a:t>
            </a:r>
            <a:endParaRPr lang="pt-BR" sz="1200" b="1" dirty="0"/>
          </a:p>
        </p:txBody>
      </p:sp>
      <p:grpSp>
        <p:nvGrpSpPr>
          <p:cNvPr id="15" name="Group 19"/>
          <p:cNvGrpSpPr/>
          <p:nvPr/>
        </p:nvGrpSpPr>
        <p:grpSpPr>
          <a:xfrm>
            <a:off x="6396005" y="6121807"/>
            <a:ext cx="1584176" cy="584776"/>
            <a:chOff x="539552" y="5714672"/>
            <a:chExt cx="2160240" cy="584776"/>
          </a:xfrm>
        </p:grpSpPr>
        <p:sp>
          <p:nvSpPr>
            <p:cNvPr id="16" name="TextBox 20"/>
            <p:cNvSpPr txBox="1"/>
            <p:nvPr/>
          </p:nvSpPr>
          <p:spPr>
            <a:xfrm>
              <a:off x="539552" y="5714672"/>
              <a:ext cx="2160240" cy="584776"/>
            </a:xfrm>
            <a:prstGeom prst="rect">
              <a:avLst/>
            </a:prstGeom>
            <a:noFill/>
            <a:ln w="127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 E P L A N</a:t>
              </a:r>
            </a:p>
            <a:p>
              <a:r>
                <a:rPr lang="en-US" sz="700" b="1" dirty="0" smtClean="0"/>
                <a:t>SECRETARIA DE ESTADO DO PLANEJAMENTO E FINANÇAS</a:t>
              </a:r>
              <a:endParaRPr lang="en-US" sz="700" b="1" dirty="0"/>
            </a:p>
          </p:txBody>
        </p:sp>
        <p:cxnSp>
          <p:nvCxnSpPr>
            <p:cNvPr id="17" name="Straight Connector 21"/>
            <p:cNvCxnSpPr/>
            <p:nvPr/>
          </p:nvCxnSpPr>
          <p:spPr>
            <a:xfrm>
              <a:off x="611562" y="5714672"/>
              <a:ext cx="1891406" cy="0"/>
            </a:xfrm>
            <a:prstGeom prst="line">
              <a:avLst/>
            </a:prstGeom>
            <a:ln w="2857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2"/>
            <p:cNvCxnSpPr/>
            <p:nvPr/>
          </p:nvCxnSpPr>
          <p:spPr>
            <a:xfrm>
              <a:off x="611562" y="6002704"/>
              <a:ext cx="1891406" cy="0"/>
            </a:xfrm>
            <a:prstGeom prst="line">
              <a:avLst/>
            </a:prstGeom>
            <a:ln w="952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3"/>
            <p:cNvCxnSpPr/>
            <p:nvPr/>
          </p:nvCxnSpPr>
          <p:spPr>
            <a:xfrm>
              <a:off x="611562" y="6290736"/>
              <a:ext cx="1891406" cy="0"/>
            </a:xfrm>
            <a:prstGeom prst="line">
              <a:avLst/>
            </a:prstGeom>
            <a:ln w="952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5995" y="6072442"/>
            <a:ext cx="828493" cy="68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1259632" y="187286"/>
            <a:ext cx="7884368" cy="384193"/>
          </a:xfrm>
          <a:prstGeom prst="rect">
            <a:avLst/>
          </a:prstGeom>
          <a:solidFill>
            <a:srgbClr val="3F6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600" b="1" dirty="0">
                <a:latin typeface="Tahoma"/>
                <a:cs typeface="Tahoma"/>
              </a:rPr>
              <a:t>PRINCIPAIS PRODUTOS – FRENTE </a:t>
            </a:r>
            <a:r>
              <a:rPr lang="pt-BR" sz="2600" b="1" dirty="0" smtClean="0">
                <a:latin typeface="Tahoma"/>
                <a:cs typeface="Tahoma"/>
              </a:rPr>
              <a:t>3</a:t>
            </a:r>
            <a:endParaRPr lang="en-US" sz="2600" b="1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572877" y="1112700"/>
            <a:ext cx="81194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Capacitação contínua em gestão de processos;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D</a:t>
            </a:r>
            <a:r>
              <a:rPr lang="pt-BR" sz="2800" dirty="0" smtClean="0"/>
              <a:t>iagnóstico </a:t>
            </a:r>
            <a:r>
              <a:rPr lang="pt-BR" sz="2800" dirty="0"/>
              <a:t>da Cadeia de Valor do Governo do </a:t>
            </a:r>
            <a:r>
              <a:rPr lang="pt-BR" sz="2800" dirty="0" smtClean="0"/>
              <a:t>Estado;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Caracterização dos Macroprocessos atuais;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Análise e priorização de Macroprocessos;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Identificação e priorização das oportunidades de melhoria;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Modelagem de Macroprocessos estratégicos;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Assessoria para implementação dos novos processos (operação assistida);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/>
          </a:p>
        </p:txBody>
      </p:sp>
      <p:sp>
        <p:nvSpPr>
          <p:cNvPr id="13" name="TextBox 9"/>
          <p:cNvSpPr txBox="1"/>
          <p:nvPr/>
        </p:nvSpPr>
        <p:spPr>
          <a:xfrm>
            <a:off x="296150" y="6084004"/>
            <a:ext cx="45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15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14" name="Group 19"/>
          <p:cNvGrpSpPr/>
          <p:nvPr/>
        </p:nvGrpSpPr>
        <p:grpSpPr>
          <a:xfrm>
            <a:off x="6396005" y="6121807"/>
            <a:ext cx="1584176" cy="584776"/>
            <a:chOff x="539552" y="5714672"/>
            <a:chExt cx="2160240" cy="584776"/>
          </a:xfrm>
        </p:grpSpPr>
        <p:sp>
          <p:nvSpPr>
            <p:cNvPr id="15" name="TextBox 20"/>
            <p:cNvSpPr txBox="1"/>
            <p:nvPr/>
          </p:nvSpPr>
          <p:spPr>
            <a:xfrm>
              <a:off x="539552" y="5714672"/>
              <a:ext cx="2160240" cy="584776"/>
            </a:xfrm>
            <a:prstGeom prst="rect">
              <a:avLst/>
            </a:prstGeom>
            <a:noFill/>
            <a:ln w="127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 E P L A N</a:t>
              </a:r>
            </a:p>
            <a:p>
              <a:r>
                <a:rPr lang="en-US" sz="700" b="1" dirty="0" smtClean="0"/>
                <a:t>SECRETARIA DE ESTADO DO PLANEJAMENTO E FINANÇAS</a:t>
              </a:r>
              <a:endParaRPr lang="en-US" sz="700" b="1" dirty="0"/>
            </a:p>
          </p:txBody>
        </p:sp>
        <p:cxnSp>
          <p:nvCxnSpPr>
            <p:cNvPr id="16" name="Straight Connector 21"/>
            <p:cNvCxnSpPr/>
            <p:nvPr/>
          </p:nvCxnSpPr>
          <p:spPr>
            <a:xfrm>
              <a:off x="611562" y="5714672"/>
              <a:ext cx="1891406" cy="0"/>
            </a:xfrm>
            <a:prstGeom prst="line">
              <a:avLst/>
            </a:prstGeom>
            <a:ln w="2857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2"/>
            <p:cNvCxnSpPr/>
            <p:nvPr/>
          </p:nvCxnSpPr>
          <p:spPr>
            <a:xfrm>
              <a:off x="611562" y="6002704"/>
              <a:ext cx="1891406" cy="0"/>
            </a:xfrm>
            <a:prstGeom prst="line">
              <a:avLst/>
            </a:prstGeom>
            <a:ln w="952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3"/>
            <p:cNvCxnSpPr/>
            <p:nvPr/>
          </p:nvCxnSpPr>
          <p:spPr>
            <a:xfrm>
              <a:off x="611562" y="6290736"/>
              <a:ext cx="1891406" cy="0"/>
            </a:xfrm>
            <a:prstGeom prst="line">
              <a:avLst/>
            </a:prstGeom>
            <a:ln w="952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995" y="6072442"/>
            <a:ext cx="828493" cy="68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6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1259632" y="187286"/>
            <a:ext cx="7884368" cy="384193"/>
          </a:xfrm>
          <a:prstGeom prst="rect">
            <a:avLst/>
          </a:prstGeom>
          <a:solidFill>
            <a:srgbClr val="3F6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600" b="1" dirty="0" smtClean="0">
                <a:latin typeface="Tahoma"/>
                <a:cs typeface="Tahoma"/>
              </a:rPr>
              <a:t>ÁREAS PRIORITÁRIAS</a:t>
            </a:r>
            <a:endParaRPr lang="en-US" sz="2600" b="1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540" y="805265"/>
            <a:ext cx="849400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 smtClean="0"/>
              <a:t>Todos os órgãos participam das </a:t>
            </a:r>
            <a:r>
              <a:rPr lang="pt-BR" sz="2600" b="1" dirty="0" smtClean="0"/>
              <a:t>Frentes 1 e 2</a:t>
            </a:r>
            <a:r>
              <a:rPr lang="pt-BR" sz="26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 smtClean="0"/>
              <a:t>A </a:t>
            </a:r>
            <a:r>
              <a:rPr lang="pt-BR" sz="2600" b="1" dirty="0" smtClean="0"/>
              <a:t>Frente 3</a:t>
            </a:r>
            <a:r>
              <a:rPr lang="pt-BR" sz="2600" dirty="0" smtClean="0"/>
              <a:t> tem</a:t>
            </a:r>
            <a:r>
              <a:rPr lang="pt-BR" sz="2600" b="1" dirty="0" smtClean="0"/>
              <a:t> </a:t>
            </a:r>
            <a:r>
              <a:rPr lang="pt-BR" sz="2600" dirty="0" smtClean="0"/>
              <a:t>foco no </a:t>
            </a:r>
            <a:r>
              <a:rPr lang="pt-BR" sz="2600" dirty="0"/>
              <a:t>a</a:t>
            </a:r>
            <a:r>
              <a:rPr lang="pt-BR" sz="2600" dirty="0" smtClean="0"/>
              <a:t>umento </a:t>
            </a:r>
            <a:r>
              <a:rPr lang="pt-BR" sz="2600" dirty="0"/>
              <a:t>do desempenho dos </a:t>
            </a:r>
            <a:r>
              <a:rPr lang="pt-BR" sz="2600" dirty="0" smtClean="0"/>
              <a:t>processos das </a:t>
            </a:r>
            <a:r>
              <a:rPr lang="pt-BR" sz="2600" dirty="0"/>
              <a:t>secretarias e entidades </a:t>
            </a:r>
            <a:r>
              <a:rPr lang="pt-BR" sz="2600" dirty="0" smtClean="0"/>
              <a:t>prioritárias: SESAP</a:t>
            </a:r>
            <a:r>
              <a:rPr lang="pt-BR" sz="2600" dirty="0"/>
              <a:t>, </a:t>
            </a:r>
            <a:r>
              <a:rPr lang="pt-BR" sz="2600" dirty="0" smtClean="0"/>
              <a:t>SEEC</a:t>
            </a:r>
            <a:r>
              <a:rPr lang="pt-BR" sz="2600" dirty="0"/>
              <a:t>, </a:t>
            </a:r>
            <a:r>
              <a:rPr lang="pt-BR" sz="2600" dirty="0" smtClean="0"/>
              <a:t>SESED</a:t>
            </a:r>
            <a:r>
              <a:rPr lang="pt-BR" sz="2600" dirty="0"/>
              <a:t>,</a:t>
            </a:r>
            <a:r>
              <a:rPr lang="pt-BR" sz="2600" dirty="0" smtClean="0"/>
              <a:t> </a:t>
            </a:r>
            <a:r>
              <a:rPr lang="pt-BR" sz="2600" dirty="0"/>
              <a:t>SEPLAN, </a:t>
            </a:r>
            <a:r>
              <a:rPr lang="pt-BR" sz="2600" dirty="0" smtClean="0"/>
              <a:t>SEARH</a:t>
            </a:r>
            <a:r>
              <a:rPr lang="pt-BR" sz="2600" dirty="0"/>
              <a:t>, </a:t>
            </a:r>
            <a:r>
              <a:rPr lang="pt-BR" sz="2600" dirty="0" smtClean="0"/>
              <a:t>CONTROL </a:t>
            </a:r>
            <a:r>
              <a:rPr lang="pt-BR" sz="2600" dirty="0"/>
              <a:t>e </a:t>
            </a:r>
            <a:r>
              <a:rPr lang="pt-BR" sz="2600" dirty="0" smtClean="0"/>
              <a:t>PGE.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 smtClean="0"/>
              <a:t>Envolve o fortalecimento de </a:t>
            </a:r>
            <a:r>
              <a:rPr lang="pt-BR" sz="2600" b="1" dirty="0"/>
              <a:t>funções centrais </a:t>
            </a:r>
            <a:r>
              <a:rPr lang="pt-BR" sz="2600" b="1" dirty="0" smtClean="0"/>
              <a:t>críticas</a:t>
            </a:r>
            <a:r>
              <a:rPr lang="pt-BR" sz="2600" dirty="0" smtClean="0"/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600" dirty="0" smtClean="0"/>
              <a:t>Política </a:t>
            </a:r>
            <a:r>
              <a:rPr lang="pt-BR" sz="2600" dirty="0"/>
              <a:t>de Tecnologia da Informação, </a:t>
            </a:r>
            <a:endParaRPr lang="pt-BR" sz="26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600" dirty="0" smtClean="0"/>
              <a:t>Compras</a:t>
            </a:r>
            <a:r>
              <a:rPr lang="pt-BR" sz="2600" dirty="0"/>
              <a:t>, </a:t>
            </a:r>
            <a:endParaRPr lang="pt-BR" sz="26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600" dirty="0" smtClean="0"/>
              <a:t>Patrimônio</a:t>
            </a:r>
            <a:r>
              <a:rPr lang="pt-BR" sz="2600" dirty="0"/>
              <a:t>, </a:t>
            </a:r>
            <a:endParaRPr lang="pt-BR" sz="26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600" dirty="0" smtClean="0"/>
              <a:t>Gestão </a:t>
            </a:r>
            <a:r>
              <a:rPr lang="pt-BR" sz="2600" dirty="0"/>
              <a:t>de Recursos Humanos, </a:t>
            </a:r>
            <a:endParaRPr lang="pt-BR" sz="26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600" dirty="0" smtClean="0"/>
              <a:t>Gestão Financeira, 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600" dirty="0" smtClean="0"/>
              <a:t>Planejamento.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pt-BR" sz="1000" dirty="0"/>
          </a:p>
          <a:p>
            <a:pPr lvl="1"/>
            <a:r>
              <a:rPr lang="pt-BR" sz="2600" dirty="0" smtClean="0"/>
              <a:t>OBS.:  tratam-se de processos chave, que têm reflexo em todos os órgãos do Estado.</a:t>
            </a:r>
          </a:p>
        </p:txBody>
      </p:sp>
      <p:sp>
        <p:nvSpPr>
          <p:cNvPr id="12" name="TextBox 9"/>
          <p:cNvSpPr txBox="1"/>
          <p:nvPr/>
        </p:nvSpPr>
        <p:spPr>
          <a:xfrm>
            <a:off x="296150" y="6084004"/>
            <a:ext cx="45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16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13" name="Group 19"/>
          <p:cNvGrpSpPr/>
          <p:nvPr/>
        </p:nvGrpSpPr>
        <p:grpSpPr>
          <a:xfrm>
            <a:off x="6396005" y="6121807"/>
            <a:ext cx="1584176" cy="584776"/>
            <a:chOff x="539552" y="5714672"/>
            <a:chExt cx="2160240" cy="584776"/>
          </a:xfrm>
        </p:grpSpPr>
        <p:sp>
          <p:nvSpPr>
            <p:cNvPr id="14" name="TextBox 20"/>
            <p:cNvSpPr txBox="1"/>
            <p:nvPr/>
          </p:nvSpPr>
          <p:spPr>
            <a:xfrm>
              <a:off x="539552" y="5714672"/>
              <a:ext cx="2160240" cy="584776"/>
            </a:xfrm>
            <a:prstGeom prst="rect">
              <a:avLst/>
            </a:prstGeom>
            <a:noFill/>
            <a:ln w="127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 E P L A N</a:t>
              </a:r>
            </a:p>
            <a:p>
              <a:r>
                <a:rPr lang="en-US" sz="700" b="1" dirty="0" smtClean="0"/>
                <a:t>SECRETARIA DE ESTADO DO PLANEJAMENTO E FINANÇAS</a:t>
              </a:r>
              <a:endParaRPr lang="en-US" sz="700" b="1" dirty="0"/>
            </a:p>
          </p:txBody>
        </p:sp>
        <p:cxnSp>
          <p:nvCxnSpPr>
            <p:cNvPr id="15" name="Straight Connector 21"/>
            <p:cNvCxnSpPr/>
            <p:nvPr/>
          </p:nvCxnSpPr>
          <p:spPr>
            <a:xfrm>
              <a:off x="611562" y="5714672"/>
              <a:ext cx="1891406" cy="0"/>
            </a:xfrm>
            <a:prstGeom prst="line">
              <a:avLst/>
            </a:prstGeom>
            <a:ln w="2857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2"/>
            <p:cNvCxnSpPr/>
            <p:nvPr/>
          </p:nvCxnSpPr>
          <p:spPr>
            <a:xfrm>
              <a:off x="611562" y="6002704"/>
              <a:ext cx="1891406" cy="0"/>
            </a:xfrm>
            <a:prstGeom prst="line">
              <a:avLst/>
            </a:prstGeom>
            <a:ln w="952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3"/>
            <p:cNvCxnSpPr/>
            <p:nvPr/>
          </p:nvCxnSpPr>
          <p:spPr>
            <a:xfrm>
              <a:off x="611562" y="6290736"/>
              <a:ext cx="1891406" cy="0"/>
            </a:xfrm>
            <a:prstGeom prst="line">
              <a:avLst/>
            </a:prstGeom>
            <a:ln w="952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995" y="6072442"/>
            <a:ext cx="828493" cy="68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1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1259632" y="187286"/>
            <a:ext cx="7884368" cy="384193"/>
          </a:xfrm>
          <a:prstGeom prst="rect">
            <a:avLst/>
          </a:prstGeom>
          <a:solidFill>
            <a:srgbClr val="3F6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600" b="1" dirty="0" smtClean="0">
                <a:latin typeface="Tahoma"/>
                <a:cs typeface="Tahoma"/>
              </a:rPr>
              <a:t>ESTRATÉGIA DE EXECUÇÃO</a:t>
            </a:r>
            <a:endParaRPr lang="en-US" sz="2600" b="1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081" y="916341"/>
            <a:ext cx="83933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Acompanhamento das atividades pelo Comitê Gestor e pelo Grupo Técnico de representantes das diversas Secretarias, </a:t>
            </a:r>
            <a:r>
              <a:rPr lang="pt-BR" sz="2800" dirty="0"/>
              <a:t>no sentido de </a:t>
            </a:r>
            <a:r>
              <a:rPr lang="pt-BR" sz="2800" b="1" dirty="0"/>
              <a:t>absorver e documentar em detalhe todas as etapas de execução</a:t>
            </a:r>
            <a:r>
              <a:rPr lang="pt-BR" sz="2800" dirty="0" smtClean="0"/>
              <a:t>;</a:t>
            </a:r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Permanente de </a:t>
            </a:r>
            <a:r>
              <a:rPr lang="pt-BR" sz="2800" b="1" dirty="0" smtClean="0"/>
              <a:t>capacitação em serviço</a:t>
            </a:r>
            <a:r>
              <a:rPr lang="pt-BR" sz="2800" dirty="0" smtClean="0"/>
              <a:t> das diversas entidades envolvidas; 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 smtClean="0"/>
              <a:t>Participação ativa da sociedade</a:t>
            </a:r>
            <a:r>
              <a:rPr lang="pt-BR" sz="2800" dirty="0" smtClean="0"/>
              <a:t> </a:t>
            </a:r>
            <a:r>
              <a:rPr lang="pt-BR" sz="2800" dirty="0"/>
              <a:t>em geral e seus diversos </a:t>
            </a:r>
            <a:r>
              <a:rPr lang="pt-BR" sz="2800" dirty="0" smtClean="0"/>
              <a:t>segmentos, </a:t>
            </a:r>
            <a:r>
              <a:rPr lang="pt-BR" sz="2800" dirty="0"/>
              <a:t>de forma abrangente, por meio de processos organizados e sistematizados, na formulação e discussão dos conteúdos do </a:t>
            </a:r>
            <a:r>
              <a:rPr lang="pt-BR" sz="2800" dirty="0" smtClean="0"/>
              <a:t>Plano: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i="1" dirty="0" smtClean="0"/>
              <a:t>“Governar com a sociedade”.</a:t>
            </a:r>
            <a:endParaRPr lang="pt-BR" sz="2800" i="1" dirty="0"/>
          </a:p>
        </p:txBody>
      </p:sp>
      <p:sp>
        <p:nvSpPr>
          <p:cNvPr id="12" name="TextBox 9"/>
          <p:cNvSpPr txBox="1"/>
          <p:nvPr/>
        </p:nvSpPr>
        <p:spPr>
          <a:xfrm>
            <a:off x="296150" y="6084004"/>
            <a:ext cx="45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17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13" name="Group 19"/>
          <p:cNvGrpSpPr/>
          <p:nvPr/>
        </p:nvGrpSpPr>
        <p:grpSpPr>
          <a:xfrm>
            <a:off x="6396005" y="6121807"/>
            <a:ext cx="1584176" cy="584776"/>
            <a:chOff x="539552" y="5714672"/>
            <a:chExt cx="2160240" cy="584776"/>
          </a:xfrm>
        </p:grpSpPr>
        <p:sp>
          <p:nvSpPr>
            <p:cNvPr id="14" name="TextBox 20"/>
            <p:cNvSpPr txBox="1"/>
            <p:nvPr/>
          </p:nvSpPr>
          <p:spPr>
            <a:xfrm>
              <a:off x="539552" y="5714672"/>
              <a:ext cx="2160240" cy="584776"/>
            </a:xfrm>
            <a:prstGeom prst="rect">
              <a:avLst/>
            </a:prstGeom>
            <a:noFill/>
            <a:ln w="127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 E P L A N</a:t>
              </a:r>
            </a:p>
            <a:p>
              <a:r>
                <a:rPr lang="en-US" sz="700" b="1" dirty="0" smtClean="0"/>
                <a:t>SECRETARIA DE ESTADO DO PLANEJAMENTO E FINANÇAS</a:t>
              </a:r>
              <a:endParaRPr lang="en-US" sz="700" b="1" dirty="0"/>
            </a:p>
          </p:txBody>
        </p:sp>
        <p:cxnSp>
          <p:nvCxnSpPr>
            <p:cNvPr id="15" name="Straight Connector 21"/>
            <p:cNvCxnSpPr/>
            <p:nvPr/>
          </p:nvCxnSpPr>
          <p:spPr>
            <a:xfrm>
              <a:off x="611562" y="5714672"/>
              <a:ext cx="1891406" cy="0"/>
            </a:xfrm>
            <a:prstGeom prst="line">
              <a:avLst/>
            </a:prstGeom>
            <a:ln w="2857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2"/>
            <p:cNvCxnSpPr/>
            <p:nvPr/>
          </p:nvCxnSpPr>
          <p:spPr>
            <a:xfrm>
              <a:off x="611562" y="6002704"/>
              <a:ext cx="1891406" cy="0"/>
            </a:xfrm>
            <a:prstGeom prst="line">
              <a:avLst/>
            </a:prstGeom>
            <a:ln w="952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3"/>
            <p:cNvCxnSpPr/>
            <p:nvPr/>
          </p:nvCxnSpPr>
          <p:spPr>
            <a:xfrm>
              <a:off x="611562" y="6290736"/>
              <a:ext cx="1891406" cy="0"/>
            </a:xfrm>
            <a:prstGeom prst="line">
              <a:avLst/>
            </a:prstGeom>
            <a:ln w="952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995" y="6072442"/>
            <a:ext cx="828493" cy="68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9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04497" y="5628517"/>
            <a:ext cx="2473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brenoroos@rn.gov.br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4038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1259632" y="187286"/>
            <a:ext cx="7884368" cy="384193"/>
          </a:xfrm>
          <a:prstGeom prst="rect">
            <a:avLst/>
          </a:prstGeom>
          <a:solidFill>
            <a:srgbClr val="3F6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500" b="1" dirty="0" smtClean="0">
                <a:latin typeface="Tahoma"/>
                <a:cs typeface="Tahoma"/>
              </a:rPr>
              <a:t>RN SUSTENTÁVEL: PROJETO MULTISSETORIAL</a:t>
            </a:r>
            <a:endParaRPr lang="en-US" sz="2500" b="1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51" name="Forma livre 50"/>
          <p:cNvSpPr/>
          <p:nvPr/>
        </p:nvSpPr>
        <p:spPr bwMode="auto">
          <a:xfrm>
            <a:off x="128312" y="1876268"/>
            <a:ext cx="2892594" cy="952581"/>
          </a:xfrm>
          <a:custGeom>
            <a:avLst/>
            <a:gdLst>
              <a:gd name="connsiteX0" fmla="*/ 0 w 3161753"/>
              <a:gd name="connsiteY0" fmla="*/ 0 h 1041941"/>
              <a:gd name="connsiteX1" fmla="*/ 3161753 w 3161753"/>
              <a:gd name="connsiteY1" fmla="*/ 0 h 1041941"/>
              <a:gd name="connsiteX2" fmla="*/ 3161753 w 3161753"/>
              <a:gd name="connsiteY2" fmla="*/ 1041941 h 1041941"/>
              <a:gd name="connsiteX3" fmla="*/ 0 w 3161753"/>
              <a:gd name="connsiteY3" fmla="*/ 1041941 h 1041941"/>
              <a:gd name="connsiteX4" fmla="*/ 0 w 3161753"/>
              <a:gd name="connsiteY4" fmla="*/ 0 h 1041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753" h="1041941">
                <a:moveTo>
                  <a:pt x="0" y="0"/>
                </a:moveTo>
                <a:lnTo>
                  <a:pt x="3161753" y="0"/>
                </a:lnTo>
                <a:lnTo>
                  <a:pt x="3161753" y="1041941"/>
                </a:lnTo>
                <a:lnTo>
                  <a:pt x="0" y="10419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5400" tIns="25400" rIns="25400" bIns="25400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200" b="1" dirty="0">
                <a:latin typeface="+mj-lt"/>
              </a:rPr>
              <a:t>DESENVOLVIMENTO REGIONAL SUSTENTÁVEL </a:t>
            </a:r>
            <a:endParaRPr lang="pt-BR" sz="2200" b="1" dirty="0">
              <a:latin typeface="+mj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696003" y="1807794"/>
            <a:ext cx="2208882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2200" b="1" dirty="0">
                <a:latin typeface="+mj-lt"/>
              </a:rPr>
              <a:t>MELHORIA DOS SERVIÇOS PÚBLICOS </a:t>
            </a:r>
          </a:p>
        </p:txBody>
      </p:sp>
      <p:sp>
        <p:nvSpPr>
          <p:cNvPr id="54" name="Forma livre 53"/>
          <p:cNvSpPr/>
          <p:nvPr/>
        </p:nvSpPr>
        <p:spPr bwMode="auto">
          <a:xfrm>
            <a:off x="6898735" y="1283288"/>
            <a:ext cx="2065753" cy="2065534"/>
          </a:xfrm>
          <a:custGeom>
            <a:avLst/>
            <a:gdLst>
              <a:gd name="connsiteX0" fmla="*/ 0 w 2690719"/>
              <a:gd name="connsiteY0" fmla="*/ 1345360 h 2690719"/>
              <a:gd name="connsiteX1" fmla="*/ 1345360 w 2690719"/>
              <a:gd name="connsiteY1" fmla="*/ 0 h 2690719"/>
              <a:gd name="connsiteX2" fmla="*/ 2690720 w 2690719"/>
              <a:gd name="connsiteY2" fmla="*/ 1345360 h 2690719"/>
              <a:gd name="connsiteX3" fmla="*/ 1345360 w 2690719"/>
              <a:gd name="connsiteY3" fmla="*/ 2690720 h 2690719"/>
              <a:gd name="connsiteX4" fmla="*/ 0 w 2690719"/>
              <a:gd name="connsiteY4" fmla="*/ 1345360 h 269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0719" h="2690719">
                <a:moveTo>
                  <a:pt x="0" y="1345360"/>
                </a:moveTo>
                <a:cubicBezTo>
                  <a:pt x="0" y="602338"/>
                  <a:pt x="602338" y="0"/>
                  <a:pt x="1345360" y="0"/>
                </a:cubicBezTo>
                <a:cubicBezTo>
                  <a:pt x="2088382" y="0"/>
                  <a:pt x="2690720" y="602338"/>
                  <a:pt x="2690720" y="1345360"/>
                </a:cubicBezTo>
                <a:cubicBezTo>
                  <a:pt x="2690720" y="2088382"/>
                  <a:pt x="2088382" y="2690720"/>
                  <a:pt x="1345360" y="2690720"/>
                </a:cubicBezTo>
                <a:cubicBezTo>
                  <a:pt x="602338" y="2690720"/>
                  <a:pt x="0" y="2088382"/>
                  <a:pt x="0" y="1345360"/>
                </a:cubicBezTo>
                <a:close/>
              </a:path>
            </a:pathLst>
          </a:custGeom>
          <a:solidFill>
            <a:schemeClr val="tx2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455363"/>
              <a:satOff val="-83928"/>
              <a:lumOff val="8628"/>
              <a:alphaOff val="0"/>
            </a:schemeClr>
          </a:fillRef>
          <a:effectRef idx="2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lIns="394047" tIns="394047" rIns="394047" bIns="394047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2200" b="1" dirty="0">
                <a:latin typeface="+mj-lt"/>
              </a:rPr>
              <a:t>MELHORIA DA GESTÃO DO SETOR PÚBLICO </a:t>
            </a:r>
          </a:p>
        </p:txBody>
      </p:sp>
      <p:sp>
        <p:nvSpPr>
          <p:cNvPr id="55" name="Divisa 54"/>
          <p:cNvSpPr/>
          <p:nvPr/>
        </p:nvSpPr>
        <p:spPr bwMode="auto">
          <a:xfrm>
            <a:off x="5986084" y="1620832"/>
            <a:ext cx="723113" cy="1380355"/>
          </a:xfrm>
          <a:prstGeom prst="chevron">
            <a:avLst>
              <a:gd name="adj" fmla="val 62310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455363"/>
              <a:satOff val="-83928"/>
              <a:lumOff val="8628"/>
              <a:alphaOff val="0"/>
            </a:schemeClr>
          </a:fillRef>
          <a:effectRef idx="2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56" name="Elipse 55"/>
          <p:cNvSpPr/>
          <p:nvPr/>
        </p:nvSpPr>
        <p:spPr>
          <a:xfrm>
            <a:off x="4369209" y="1415385"/>
            <a:ext cx="861829" cy="867920"/>
          </a:xfrm>
          <a:prstGeom prst="ellipse">
            <a:avLst/>
          </a:prstGeom>
          <a:solidFill>
            <a:schemeClr val="accent2">
              <a:lumMod val="75000"/>
              <a:alpha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sp>
        <p:nvSpPr>
          <p:cNvPr id="57" name="Elipse 56"/>
          <p:cNvSpPr/>
          <p:nvPr/>
        </p:nvSpPr>
        <p:spPr>
          <a:xfrm>
            <a:off x="4873038" y="2358539"/>
            <a:ext cx="861829" cy="867920"/>
          </a:xfrm>
          <a:prstGeom prst="ellipse">
            <a:avLst/>
          </a:prstGeom>
          <a:solidFill>
            <a:srgbClr val="FF9900">
              <a:alpha val="2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sp>
        <p:nvSpPr>
          <p:cNvPr id="58" name="Elipse 57"/>
          <p:cNvSpPr/>
          <p:nvPr/>
        </p:nvSpPr>
        <p:spPr>
          <a:xfrm>
            <a:off x="3672876" y="2238224"/>
            <a:ext cx="861829" cy="867920"/>
          </a:xfrm>
          <a:prstGeom prst="ellipse">
            <a:avLst/>
          </a:prstGeom>
          <a:solidFill>
            <a:schemeClr val="accent3">
              <a:lumMod val="75000"/>
              <a:alpha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sp>
        <p:nvSpPr>
          <p:cNvPr id="59" name="Divisa 58"/>
          <p:cNvSpPr/>
          <p:nvPr/>
        </p:nvSpPr>
        <p:spPr bwMode="auto">
          <a:xfrm>
            <a:off x="2788787" y="1620832"/>
            <a:ext cx="723113" cy="1380355"/>
          </a:xfrm>
          <a:prstGeom prst="chevron">
            <a:avLst>
              <a:gd name="adj" fmla="val 62310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Elipse 59"/>
          <p:cNvSpPr/>
          <p:nvPr/>
        </p:nvSpPr>
        <p:spPr bwMode="auto">
          <a:xfrm>
            <a:off x="130935" y="1682330"/>
            <a:ext cx="168567" cy="168549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1" name="Elipse 60"/>
          <p:cNvSpPr/>
          <p:nvPr/>
        </p:nvSpPr>
        <p:spPr bwMode="auto">
          <a:xfrm>
            <a:off x="678466" y="1459828"/>
            <a:ext cx="264891" cy="264863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61707"/>
              <a:satOff val="-9325"/>
              <a:lumOff val="959"/>
              <a:alphaOff val="0"/>
            </a:schemeClr>
          </a:fillRef>
          <a:effectRef idx="2">
            <a:schemeClr val="accent2">
              <a:hueOff val="-161707"/>
              <a:satOff val="-9325"/>
              <a:lumOff val="959"/>
              <a:alphaOff val="0"/>
            </a:schemeClr>
          </a:effectRef>
          <a:fontRef idx="minor">
            <a:schemeClr val="lt1"/>
          </a:fontRef>
        </p:style>
      </p:sp>
      <p:sp>
        <p:nvSpPr>
          <p:cNvPr id="62" name="Elipse 61"/>
          <p:cNvSpPr/>
          <p:nvPr/>
        </p:nvSpPr>
        <p:spPr bwMode="auto">
          <a:xfrm>
            <a:off x="1000542" y="1070450"/>
            <a:ext cx="168567" cy="168549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242561"/>
              <a:satOff val="-13988"/>
              <a:lumOff val="1438"/>
              <a:alphaOff val="0"/>
            </a:schemeClr>
          </a:fillRef>
          <a:effectRef idx="2">
            <a:schemeClr val="accent2">
              <a:hueOff val="-242561"/>
              <a:satOff val="-13988"/>
              <a:lumOff val="1438"/>
              <a:alphaOff val="0"/>
            </a:schemeClr>
          </a:effectRef>
          <a:fontRef idx="minor">
            <a:schemeClr val="lt1"/>
          </a:fontRef>
        </p:style>
      </p:sp>
      <p:sp>
        <p:nvSpPr>
          <p:cNvPr id="63" name="Elipse 62"/>
          <p:cNvSpPr/>
          <p:nvPr/>
        </p:nvSpPr>
        <p:spPr bwMode="auto">
          <a:xfrm>
            <a:off x="1934564" y="1167062"/>
            <a:ext cx="168567" cy="168549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404268"/>
              <a:satOff val="-23313"/>
              <a:lumOff val="2397"/>
              <a:alphaOff val="0"/>
            </a:schemeClr>
          </a:fillRef>
          <a:effectRef idx="2">
            <a:schemeClr val="accent2">
              <a:hueOff val="-404268"/>
              <a:satOff val="-23313"/>
              <a:lumOff val="2397"/>
              <a:alphaOff val="0"/>
            </a:schemeClr>
          </a:effectRef>
          <a:fontRef idx="minor">
            <a:schemeClr val="lt1"/>
          </a:fontRef>
        </p:style>
      </p:sp>
      <p:sp>
        <p:nvSpPr>
          <p:cNvPr id="64" name="Elipse 63"/>
          <p:cNvSpPr/>
          <p:nvPr/>
        </p:nvSpPr>
        <p:spPr bwMode="auto">
          <a:xfrm>
            <a:off x="2256640" y="1363215"/>
            <a:ext cx="264891" cy="264863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485121"/>
              <a:satOff val="-27976"/>
              <a:lumOff val="2876"/>
              <a:alphaOff val="0"/>
            </a:schemeClr>
          </a:fillRef>
          <a:effectRef idx="2">
            <a:schemeClr val="accent2">
              <a:hueOff val="-485121"/>
              <a:satOff val="-27976"/>
              <a:lumOff val="2876"/>
              <a:alphaOff val="0"/>
            </a:schemeClr>
          </a:effectRef>
          <a:fontRef idx="minor">
            <a:schemeClr val="lt1"/>
          </a:fontRef>
        </p:style>
      </p:sp>
      <p:sp>
        <p:nvSpPr>
          <p:cNvPr id="65" name="Elipse 64"/>
          <p:cNvSpPr/>
          <p:nvPr/>
        </p:nvSpPr>
        <p:spPr bwMode="auto">
          <a:xfrm>
            <a:off x="1377174" y="1442588"/>
            <a:ext cx="297641" cy="293275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727682"/>
              <a:satOff val="-41964"/>
              <a:lumOff val="4314"/>
              <a:alphaOff val="0"/>
            </a:schemeClr>
          </a:fillRef>
          <a:effectRef idx="2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</p:sp>
      <p:sp>
        <p:nvSpPr>
          <p:cNvPr id="71" name="Elipse 70"/>
          <p:cNvSpPr/>
          <p:nvPr/>
        </p:nvSpPr>
        <p:spPr bwMode="auto">
          <a:xfrm>
            <a:off x="130935" y="2708345"/>
            <a:ext cx="264867" cy="264839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889388"/>
              <a:satOff val="-51289"/>
              <a:lumOff val="5273"/>
              <a:alphaOff val="0"/>
            </a:schemeClr>
          </a:fillRef>
          <a:effectRef idx="2">
            <a:schemeClr val="accent2">
              <a:hueOff val="-889388"/>
              <a:satOff val="-51289"/>
              <a:lumOff val="5273"/>
              <a:alphaOff val="0"/>
            </a:schemeClr>
          </a:effectRef>
          <a:fontRef idx="minor">
            <a:schemeClr val="lt1"/>
          </a:fontRef>
        </p:style>
      </p:sp>
      <p:sp>
        <p:nvSpPr>
          <p:cNvPr id="72" name="Elipse 71"/>
          <p:cNvSpPr/>
          <p:nvPr/>
        </p:nvSpPr>
        <p:spPr bwMode="auto">
          <a:xfrm>
            <a:off x="658071" y="2967055"/>
            <a:ext cx="288464" cy="269498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970242"/>
              <a:satOff val="-55952"/>
              <a:lumOff val="5752"/>
              <a:alphaOff val="0"/>
            </a:schemeClr>
          </a:fillRef>
          <a:effectRef idx="2">
            <a:schemeClr val="accent2">
              <a:hueOff val="-970242"/>
              <a:satOff val="-55952"/>
              <a:lumOff val="5752"/>
              <a:alphaOff val="0"/>
            </a:schemeClr>
          </a:effectRef>
          <a:fontRef idx="minor">
            <a:schemeClr val="lt1"/>
          </a:fontRef>
        </p:style>
      </p:sp>
      <p:sp>
        <p:nvSpPr>
          <p:cNvPr id="73" name="Elipse 72"/>
          <p:cNvSpPr/>
          <p:nvPr/>
        </p:nvSpPr>
        <p:spPr bwMode="auto">
          <a:xfrm>
            <a:off x="1290412" y="3362362"/>
            <a:ext cx="168552" cy="168533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051095"/>
              <a:satOff val="-60615"/>
              <a:lumOff val="6231"/>
              <a:alphaOff val="0"/>
            </a:schemeClr>
          </a:fillRef>
          <a:effectRef idx="2">
            <a:schemeClr val="accent2">
              <a:hueOff val="-1051095"/>
              <a:satOff val="-60615"/>
              <a:lumOff val="6231"/>
              <a:alphaOff val="0"/>
            </a:schemeClr>
          </a:effectRef>
          <a:fontRef idx="minor">
            <a:schemeClr val="lt1"/>
          </a:fontRef>
        </p:style>
      </p:sp>
      <p:sp>
        <p:nvSpPr>
          <p:cNvPr id="74" name="Elipse 73"/>
          <p:cNvSpPr/>
          <p:nvPr/>
        </p:nvSpPr>
        <p:spPr bwMode="auto">
          <a:xfrm>
            <a:off x="1419241" y="2965978"/>
            <a:ext cx="264867" cy="264839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131949"/>
              <a:satOff val="-65277"/>
              <a:lumOff val="6711"/>
              <a:alphaOff val="0"/>
            </a:schemeClr>
          </a:fillRef>
          <a:effectRef idx="2">
            <a:schemeClr val="accent2">
              <a:hueOff val="-1131949"/>
              <a:satOff val="-65277"/>
              <a:lumOff val="6711"/>
              <a:alphaOff val="0"/>
            </a:schemeClr>
          </a:effectRef>
          <a:fontRef idx="minor">
            <a:schemeClr val="lt1"/>
          </a:fontRef>
        </p:style>
      </p:sp>
      <p:sp>
        <p:nvSpPr>
          <p:cNvPr id="75" name="Elipse 74"/>
          <p:cNvSpPr/>
          <p:nvPr/>
        </p:nvSpPr>
        <p:spPr bwMode="auto">
          <a:xfrm>
            <a:off x="2031187" y="2912850"/>
            <a:ext cx="313643" cy="313610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293656"/>
              <a:satOff val="-74603"/>
              <a:lumOff val="7669"/>
              <a:alphaOff val="0"/>
            </a:schemeClr>
          </a:fillRef>
          <a:effectRef idx="2">
            <a:schemeClr val="accent2">
              <a:hueOff val="-1293656"/>
              <a:satOff val="-74603"/>
              <a:lumOff val="7669"/>
              <a:alphaOff val="0"/>
            </a:schemeClr>
          </a:effectRef>
          <a:fontRef idx="minor">
            <a:schemeClr val="lt1"/>
          </a:fontRef>
        </p:style>
      </p:sp>
      <p:sp>
        <p:nvSpPr>
          <p:cNvPr id="79" name="Forma livre 78"/>
          <p:cNvSpPr/>
          <p:nvPr/>
        </p:nvSpPr>
        <p:spPr bwMode="auto">
          <a:xfrm>
            <a:off x="218342" y="3630379"/>
            <a:ext cx="2712533" cy="2509239"/>
          </a:xfrm>
          <a:custGeom>
            <a:avLst/>
            <a:gdLst>
              <a:gd name="connsiteX0" fmla="*/ 0 w 2769695"/>
              <a:gd name="connsiteY0" fmla="*/ 0 h 1952090"/>
              <a:gd name="connsiteX1" fmla="*/ 2769695 w 2769695"/>
              <a:gd name="connsiteY1" fmla="*/ 0 h 1952090"/>
              <a:gd name="connsiteX2" fmla="*/ 2769695 w 2769695"/>
              <a:gd name="connsiteY2" fmla="*/ 1952090 h 1952090"/>
              <a:gd name="connsiteX3" fmla="*/ 0 w 2769695"/>
              <a:gd name="connsiteY3" fmla="*/ 1952090 h 1952090"/>
              <a:gd name="connsiteX4" fmla="*/ 0 w 2769695"/>
              <a:gd name="connsiteY4" fmla="*/ 0 h 195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695" h="1952090">
                <a:moveTo>
                  <a:pt x="0" y="0"/>
                </a:moveTo>
                <a:lnTo>
                  <a:pt x="2769695" y="0"/>
                </a:lnTo>
                <a:lnTo>
                  <a:pt x="2769695" y="1952090"/>
                </a:lnTo>
                <a:lnTo>
                  <a:pt x="0" y="19520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0320" tIns="20320" rIns="20320" bIns="20320" spcCol="1270"/>
          <a:lstStyle/>
          <a:p>
            <a:pPr marL="171450" lvl="1" indent="-171450" algn="ctr" defTabSz="711200" fontAlgn="auto">
              <a:spcAft>
                <a:spcPts val="1200"/>
              </a:spcAft>
              <a:defRPr/>
            </a:pPr>
            <a:r>
              <a:rPr lang="pt-BR" sz="2000" b="1" u="sng" dirty="0" smtClean="0">
                <a:latin typeface="+mj-lt"/>
              </a:rPr>
              <a:t>Componente 1</a:t>
            </a:r>
          </a:p>
          <a:p>
            <a:pPr marL="171450" lvl="1" indent="-171450" defTabSz="711200" fontAlgn="auto">
              <a:spcAft>
                <a:spcPts val="1200"/>
              </a:spcAft>
              <a:buFontTx/>
              <a:buChar char="••"/>
              <a:defRPr/>
            </a:pPr>
            <a:r>
              <a:rPr lang="pt-BR" sz="2000" dirty="0" smtClean="0">
                <a:latin typeface="+mj-lt"/>
              </a:rPr>
              <a:t>US$ 180 milhões</a:t>
            </a:r>
          </a:p>
          <a:p>
            <a:pPr marL="171450" lvl="1" indent="-171450" defTabSz="711200" fontAlgn="auto">
              <a:spcAft>
                <a:spcPts val="1200"/>
              </a:spcAft>
              <a:buFontTx/>
              <a:buChar char="••"/>
              <a:defRPr/>
            </a:pPr>
            <a:r>
              <a:rPr lang="pt-BR" sz="2000" dirty="0" smtClean="0">
                <a:latin typeface="+mj-lt"/>
              </a:rPr>
              <a:t>Investimentos estratégicos</a:t>
            </a:r>
          </a:p>
          <a:p>
            <a:pPr marL="171450" lvl="1" indent="-171450" defTabSz="711200" fontAlgn="auto">
              <a:spcAft>
                <a:spcPts val="1200"/>
              </a:spcAft>
              <a:buFontTx/>
              <a:buChar char="••"/>
              <a:defRPr/>
            </a:pPr>
            <a:r>
              <a:rPr lang="pt-BR" sz="2000" dirty="0" smtClean="0">
                <a:latin typeface="+mj-lt"/>
              </a:rPr>
              <a:t>Inclusão produtiva (ambiental e social) </a:t>
            </a:r>
            <a:endParaRPr lang="pt-BR" sz="2000" dirty="0">
              <a:latin typeface="+mj-lt"/>
            </a:endParaRPr>
          </a:p>
        </p:txBody>
      </p:sp>
      <p:sp>
        <p:nvSpPr>
          <p:cNvPr id="80" name="Forma livre 79"/>
          <p:cNvSpPr/>
          <p:nvPr/>
        </p:nvSpPr>
        <p:spPr bwMode="auto">
          <a:xfrm>
            <a:off x="3414088" y="3625193"/>
            <a:ext cx="2772069" cy="2400331"/>
          </a:xfrm>
          <a:custGeom>
            <a:avLst/>
            <a:gdLst>
              <a:gd name="connsiteX0" fmla="*/ 0 w 3030731"/>
              <a:gd name="connsiteY0" fmla="*/ 0 h 1952090"/>
              <a:gd name="connsiteX1" fmla="*/ 3030731 w 3030731"/>
              <a:gd name="connsiteY1" fmla="*/ 0 h 1952090"/>
              <a:gd name="connsiteX2" fmla="*/ 3030731 w 3030731"/>
              <a:gd name="connsiteY2" fmla="*/ 1952090 h 1952090"/>
              <a:gd name="connsiteX3" fmla="*/ 0 w 3030731"/>
              <a:gd name="connsiteY3" fmla="*/ 1952090 h 1952090"/>
              <a:gd name="connsiteX4" fmla="*/ 0 w 3030731"/>
              <a:gd name="connsiteY4" fmla="*/ 0 h 195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0731" h="1952090">
                <a:moveTo>
                  <a:pt x="0" y="0"/>
                </a:moveTo>
                <a:lnTo>
                  <a:pt x="3030731" y="0"/>
                </a:lnTo>
                <a:lnTo>
                  <a:pt x="3030731" y="1952090"/>
                </a:lnTo>
                <a:lnTo>
                  <a:pt x="0" y="19520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0320" tIns="20320" rIns="20320" bIns="20320" spcCol="1270"/>
          <a:lstStyle/>
          <a:p>
            <a:pPr marL="171450" lvl="1" indent="-171450" algn="ctr" defTabSz="711200" fontAlgn="auto">
              <a:lnSpc>
                <a:spcPct val="90000"/>
              </a:lnSpc>
              <a:spcAft>
                <a:spcPts val="1200"/>
              </a:spcAft>
              <a:defRPr/>
            </a:pPr>
            <a:r>
              <a:rPr lang="pt-BR" sz="2000" b="1" u="sng" dirty="0" smtClean="0">
                <a:latin typeface="+mj-lt"/>
              </a:rPr>
              <a:t>Componente 2</a:t>
            </a:r>
          </a:p>
          <a:p>
            <a:pPr marL="171450" lvl="1" indent="-171450" defTabSz="711200" fontAlgn="auto">
              <a:lnSpc>
                <a:spcPct val="90000"/>
              </a:lnSpc>
              <a:spcAft>
                <a:spcPts val="1200"/>
              </a:spcAft>
              <a:buFontTx/>
              <a:buChar char="••"/>
              <a:defRPr/>
            </a:pPr>
            <a:r>
              <a:rPr lang="pt-BR" sz="2000" dirty="0" smtClean="0">
                <a:latin typeface="+mj-lt"/>
              </a:rPr>
              <a:t>US$ 117 milhões</a:t>
            </a:r>
          </a:p>
          <a:p>
            <a:pPr marL="171450" lvl="1" indent="-171450" defTabSz="711200" fontAlgn="auto">
              <a:lnSpc>
                <a:spcPct val="90000"/>
              </a:lnSpc>
              <a:spcAft>
                <a:spcPts val="1200"/>
              </a:spcAft>
              <a:buFontTx/>
              <a:buChar char="••"/>
              <a:defRPr/>
            </a:pPr>
            <a:r>
              <a:rPr lang="pt-BR" sz="2000" dirty="0" smtClean="0">
                <a:latin typeface="+mj-lt"/>
              </a:rPr>
              <a:t>Saúde</a:t>
            </a:r>
          </a:p>
          <a:p>
            <a:pPr marL="171450" lvl="1" indent="-171450" defTabSz="711200" fontAlgn="auto">
              <a:lnSpc>
                <a:spcPct val="90000"/>
              </a:lnSpc>
              <a:spcAft>
                <a:spcPts val="1200"/>
              </a:spcAft>
              <a:buFontTx/>
              <a:buChar char="••"/>
              <a:defRPr/>
            </a:pPr>
            <a:r>
              <a:rPr lang="pt-BR" sz="2000" dirty="0" smtClean="0">
                <a:latin typeface="+mj-lt"/>
              </a:rPr>
              <a:t>Educação</a:t>
            </a:r>
          </a:p>
          <a:p>
            <a:pPr marL="171450" lvl="1" indent="-171450" defTabSz="711200" fontAlgn="auto">
              <a:lnSpc>
                <a:spcPct val="90000"/>
              </a:lnSpc>
              <a:spcAft>
                <a:spcPts val="1200"/>
              </a:spcAft>
              <a:buFontTx/>
              <a:buChar char="••"/>
              <a:defRPr/>
            </a:pPr>
            <a:r>
              <a:rPr lang="pt-BR" sz="2000" dirty="0" smtClean="0">
                <a:latin typeface="+mj-lt"/>
              </a:rPr>
              <a:t>Segurança</a:t>
            </a:r>
            <a:endParaRPr lang="pt-BR" sz="2000" dirty="0">
              <a:latin typeface="+mj-lt"/>
            </a:endParaRPr>
          </a:p>
        </p:txBody>
      </p:sp>
      <p:sp>
        <p:nvSpPr>
          <p:cNvPr id="82" name="Retângulo 81"/>
          <p:cNvSpPr/>
          <p:nvPr/>
        </p:nvSpPr>
        <p:spPr>
          <a:xfrm>
            <a:off x="6347641" y="3636853"/>
            <a:ext cx="279636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algn="ctr" defTabSz="622300" fontAlgn="auto">
              <a:lnSpc>
                <a:spcPct val="90000"/>
              </a:lnSpc>
              <a:spcAft>
                <a:spcPts val="1200"/>
              </a:spcAft>
              <a:defRPr/>
            </a:pPr>
            <a:r>
              <a:rPr lang="pt-BR" sz="2000" b="1" u="sng" dirty="0"/>
              <a:t>Componente 3</a:t>
            </a:r>
            <a:r>
              <a:rPr lang="pt-BR" sz="2000" b="1" dirty="0"/>
              <a:t> </a:t>
            </a:r>
          </a:p>
          <a:p>
            <a:pPr marL="114300" lvl="1" indent="-114300" defTabSz="622300" fontAlgn="auto">
              <a:lnSpc>
                <a:spcPct val="90000"/>
              </a:lnSpc>
              <a:spcAft>
                <a:spcPts val="1200"/>
              </a:spcAft>
              <a:buFontTx/>
              <a:buChar char="••"/>
              <a:defRPr/>
            </a:pPr>
            <a:r>
              <a:rPr lang="pt-BR" sz="2000" dirty="0" smtClean="0"/>
              <a:t> US</a:t>
            </a:r>
            <a:r>
              <a:rPr lang="pt-BR" sz="2000" dirty="0"/>
              <a:t>$ 59 milhões</a:t>
            </a:r>
          </a:p>
          <a:p>
            <a:pPr marL="114300" lvl="1" indent="-114300" defTabSz="622300">
              <a:lnSpc>
                <a:spcPct val="90000"/>
              </a:lnSpc>
              <a:spcAft>
                <a:spcPts val="1200"/>
              </a:spcAft>
              <a:buFontTx/>
              <a:buChar char="••"/>
              <a:defRPr/>
            </a:pPr>
            <a:r>
              <a:rPr lang="pt-BR" sz="2000" dirty="0" smtClean="0"/>
              <a:t> Gestão </a:t>
            </a:r>
            <a:r>
              <a:rPr lang="pt-BR" sz="2000" dirty="0"/>
              <a:t>estratégica</a:t>
            </a:r>
          </a:p>
          <a:p>
            <a:pPr marL="114300" lvl="1" indent="-114300" defTabSz="622300" fontAlgn="auto">
              <a:lnSpc>
                <a:spcPct val="90000"/>
              </a:lnSpc>
              <a:spcAft>
                <a:spcPts val="1200"/>
              </a:spcAft>
              <a:buFontTx/>
              <a:buChar char="••"/>
              <a:defRPr/>
            </a:pPr>
            <a:r>
              <a:rPr lang="pt-BR" sz="2000" dirty="0" smtClean="0"/>
              <a:t> Reformas </a:t>
            </a:r>
            <a:r>
              <a:rPr lang="pt-BR" sz="2000" dirty="0"/>
              <a:t>institucionais</a:t>
            </a:r>
          </a:p>
          <a:p>
            <a:pPr marL="114300" lvl="1" indent="-114300" defTabSz="622300" fontAlgn="auto">
              <a:lnSpc>
                <a:spcPct val="90000"/>
              </a:lnSpc>
              <a:spcAft>
                <a:spcPts val="1200"/>
              </a:spcAft>
              <a:buFontTx/>
              <a:buChar char="••"/>
              <a:defRPr/>
            </a:pPr>
            <a:r>
              <a:rPr lang="pt-BR" sz="2000" dirty="0" smtClean="0"/>
              <a:t> Modernização </a:t>
            </a:r>
            <a:r>
              <a:rPr lang="pt-BR" sz="2000" dirty="0"/>
              <a:t>de </a:t>
            </a:r>
            <a:r>
              <a:rPr lang="pt-BR" sz="2000" dirty="0" smtClean="0"/>
              <a:t>  sistemas</a:t>
            </a:r>
            <a:endParaRPr lang="pt-BR" sz="2000" dirty="0"/>
          </a:p>
        </p:txBody>
      </p:sp>
      <p:sp>
        <p:nvSpPr>
          <p:cNvPr id="83" name="TextBox 9"/>
          <p:cNvSpPr txBox="1"/>
          <p:nvPr/>
        </p:nvSpPr>
        <p:spPr>
          <a:xfrm>
            <a:off x="296150" y="6084004"/>
            <a:ext cx="45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84" name="Group 19"/>
          <p:cNvGrpSpPr/>
          <p:nvPr/>
        </p:nvGrpSpPr>
        <p:grpSpPr>
          <a:xfrm>
            <a:off x="6396005" y="6121807"/>
            <a:ext cx="1584176" cy="584776"/>
            <a:chOff x="539552" y="5714672"/>
            <a:chExt cx="2160240" cy="584776"/>
          </a:xfrm>
        </p:grpSpPr>
        <p:sp>
          <p:nvSpPr>
            <p:cNvPr id="85" name="TextBox 20"/>
            <p:cNvSpPr txBox="1"/>
            <p:nvPr/>
          </p:nvSpPr>
          <p:spPr>
            <a:xfrm>
              <a:off x="539552" y="5714672"/>
              <a:ext cx="2160240" cy="584776"/>
            </a:xfrm>
            <a:prstGeom prst="rect">
              <a:avLst/>
            </a:prstGeom>
            <a:noFill/>
            <a:ln w="127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 E P L A N</a:t>
              </a:r>
            </a:p>
            <a:p>
              <a:r>
                <a:rPr lang="en-US" sz="700" b="1" dirty="0" smtClean="0"/>
                <a:t>SECRETARIA DE ESTADO DO PLANEJAMENTO E FINANÇAS</a:t>
              </a:r>
              <a:endParaRPr lang="en-US" sz="700" b="1" dirty="0"/>
            </a:p>
          </p:txBody>
        </p:sp>
        <p:cxnSp>
          <p:nvCxnSpPr>
            <p:cNvPr id="86" name="Straight Connector 21"/>
            <p:cNvCxnSpPr/>
            <p:nvPr/>
          </p:nvCxnSpPr>
          <p:spPr>
            <a:xfrm>
              <a:off x="611562" y="5714672"/>
              <a:ext cx="1891406" cy="0"/>
            </a:xfrm>
            <a:prstGeom prst="line">
              <a:avLst/>
            </a:prstGeom>
            <a:ln w="2857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22"/>
            <p:cNvCxnSpPr/>
            <p:nvPr/>
          </p:nvCxnSpPr>
          <p:spPr>
            <a:xfrm>
              <a:off x="611562" y="6002704"/>
              <a:ext cx="1891406" cy="0"/>
            </a:xfrm>
            <a:prstGeom prst="line">
              <a:avLst/>
            </a:prstGeom>
            <a:ln w="952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23"/>
            <p:cNvCxnSpPr/>
            <p:nvPr/>
          </p:nvCxnSpPr>
          <p:spPr>
            <a:xfrm>
              <a:off x="611562" y="6290736"/>
              <a:ext cx="1891406" cy="0"/>
            </a:xfrm>
            <a:prstGeom prst="line">
              <a:avLst/>
            </a:prstGeom>
            <a:ln w="952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0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995" y="6072442"/>
            <a:ext cx="828493" cy="68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9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7082078" y="623994"/>
            <a:ext cx="1882410" cy="203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pt-BR" sz="1100" b="1" dirty="0">
                <a:solidFill>
                  <a:schemeClr val="tx1"/>
                </a:solidFill>
              </a:rPr>
              <a:t>Logística de Transporte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365995" y="692696"/>
            <a:ext cx="3026248" cy="2687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pt-BR" sz="1300" b="1" dirty="0">
                <a:solidFill>
                  <a:schemeClr val="tx1"/>
                </a:solidFill>
              </a:rPr>
              <a:t>PPA - Participativo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365995" y="1313678"/>
            <a:ext cx="3026248" cy="2841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pt-BR" sz="1400" b="1" dirty="0">
                <a:solidFill>
                  <a:schemeClr val="tx1"/>
                </a:solidFill>
              </a:rPr>
              <a:t>Construção da Agenda Estratégica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7082076" y="849668"/>
            <a:ext cx="1882411" cy="203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pt-BR" sz="1100" b="1" dirty="0">
                <a:solidFill>
                  <a:schemeClr val="tx1"/>
                </a:solidFill>
              </a:rPr>
              <a:t>Desenvolvimento Industrial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7082076" y="1081492"/>
            <a:ext cx="1882410" cy="21027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pt-BR" sz="1100" b="1" dirty="0">
                <a:solidFill>
                  <a:schemeClr val="tx1"/>
                </a:solidFill>
              </a:rPr>
              <a:t>Matriz Energética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7082076" y="1314445"/>
            <a:ext cx="1882410" cy="20338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pt-BR" sz="1100" b="1" dirty="0">
                <a:solidFill>
                  <a:schemeClr val="tx1"/>
                </a:solidFill>
              </a:rPr>
              <a:t>TIC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3037320" y="836712"/>
            <a:ext cx="132688" cy="578904"/>
            <a:chOff x="3381072" y="-599228"/>
            <a:chExt cx="132688" cy="578904"/>
          </a:xfrm>
        </p:grpSpPr>
        <p:cxnSp>
          <p:nvCxnSpPr>
            <p:cNvPr id="20" name="Conector reto 19"/>
            <p:cNvCxnSpPr/>
            <p:nvPr/>
          </p:nvCxnSpPr>
          <p:spPr>
            <a:xfrm>
              <a:off x="3513760" y="-599228"/>
              <a:ext cx="0" cy="57890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flipH="1" flipV="1">
              <a:off x="3381072" y="-318630"/>
              <a:ext cx="132688" cy="1027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Seta para a direita 21"/>
          <p:cNvSpPr/>
          <p:nvPr/>
        </p:nvSpPr>
        <p:spPr>
          <a:xfrm>
            <a:off x="3170008" y="764704"/>
            <a:ext cx="249864" cy="138336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a direita 22"/>
          <p:cNvSpPr/>
          <p:nvPr/>
        </p:nvSpPr>
        <p:spPr>
          <a:xfrm>
            <a:off x="6876256" y="1122447"/>
            <a:ext cx="288032" cy="130670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4" name="Grupo 23"/>
          <p:cNvGrpSpPr/>
          <p:nvPr/>
        </p:nvGrpSpPr>
        <p:grpSpPr>
          <a:xfrm>
            <a:off x="323528" y="980728"/>
            <a:ext cx="2761164" cy="486642"/>
            <a:chOff x="350906" y="752986"/>
            <a:chExt cx="2905180" cy="576064"/>
          </a:xfrm>
        </p:grpSpPr>
        <p:sp>
          <p:nvSpPr>
            <p:cNvPr id="25" name="Fluxograma: Documento 24"/>
            <p:cNvSpPr/>
            <p:nvPr/>
          </p:nvSpPr>
          <p:spPr>
            <a:xfrm>
              <a:off x="646376" y="752986"/>
              <a:ext cx="2609710" cy="576064"/>
            </a:xfrm>
            <a:prstGeom prst="flowChartDocumen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500" b="1" dirty="0">
                  <a:solidFill>
                    <a:schemeClr val="tx1"/>
                  </a:solidFill>
                  <a:latin typeface="Trebuchet MS" pitchFamily="34" charset="0"/>
                </a:rPr>
                <a:t>Planejamento</a:t>
              </a:r>
            </a:p>
          </p:txBody>
        </p:sp>
        <p:grpSp>
          <p:nvGrpSpPr>
            <p:cNvPr id="26" name="Grupo 25"/>
            <p:cNvGrpSpPr/>
            <p:nvPr/>
          </p:nvGrpSpPr>
          <p:grpSpPr>
            <a:xfrm>
              <a:off x="350906" y="824994"/>
              <a:ext cx="381278" cy="396063"/>
              <a:chOff x="284109" y="1510479"/>
              <a:chExt cx="622408" cy="622408"/>
            </a:xfrm>
          </p:grpSpPr>
          <p:sp>
            <p:nvSpPr>
              <p:cNvPr id="27" name="Elipse 26"/>
              <p:cNvSpPr/>
              <p:nvPr/>
            </p:nvSpPr>
            <p:spPr>
              <a:xfrm>
                <a:off x="284109" y="1510479"/>
                <a:ext cx="622408" cy="62240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8" name="Grupo 27"/>
              <p:cNvGrpSpPr/>
              <p:nvPr/>
            </p:nvGrpSpPr>
            <p:grpSpPr>
              <a:xfrm>
                <a:off x="457200" y="1581992"/>
                <a:ext cx="325514" cy="380065"/>
                <a:chOff x="-2378250" y="4487364"/>
                <a:chExt cx="696529" cy="813256"/>
              </a:xfrm>
              <a:solidFill>
                <a:schemeClr val="bg1"/>
              </a:solidFill>
            </p:grpSpPr>
            <p:sp>
              <p:nvSpPr>
                <p:cNvPr id="29" name="Retângulo de cantos arredondados 28"/>
                <p:cNvSpPr/>
                <p:nvPr/>
              </p:nvSpPr>
              <p:spPr>
                <a:xfrm rot="2700000">
                  <a:off x="-2366754" y="4745830"/>
                  <a:ext cx="697072" cy="18014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753">
                    <a:lnSpc>
                      <a:spcPct val="120000"/>
                    </a:lnSpc>
                  </a:pPr>
                  <a:endParaRPr lang="pt-BR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Retângulo de cantos arredondados 29"/>
                <p:cNvSpPr/>
                <p:nvPr/>
              </p:nvSpPr>
              <p:spPr>
                <a:xfrm rot="8100000">
                  <a:off x="-2378250" y="5107727"/>
                  <a:ext cx="696529" cy="19289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753">
                    <a:lnSpc>
                      <a:spcPct val="120000"/>
                    </a:lnSpc>
                  </a:pPr>
                  <a:endParaRPr lang="pt-BR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31" name="Retângulo 30"/>
          <p:cNvSpPr/>
          <p:nvPr/>
        </p:nvSpPr>
        <p:spPr>
          <a:xfrm>
            <a:off x="7082076" y="1531064"/>
            <a:ext cx="1882410" cy="3137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pt-BR" sz="1100" b="1" dirty="0">
                <a:solidFill>
                  <a:schemeClr val="tx1"/>
                </a:solidFill>
              </a:rPr>
              <a:t>Desenvolvimento Capital Humano</a:t>
            </a:r>
          </a:p>
        </p:txBody>
      </p:sp>
      <p:sp>
        <p:nvSpPr>
          <p:cNvPr id="32" name="Seta para a direita 31"/>
          <p:cNvSpPr/>
          <p:nvPr/>
        </p:nvSpPr>
        <p:spPr>
          <a:xfrm>
            <a:off x="3170008" y="1346448"/>
            <a:ext cx="249864" cy="138336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Seta para a direita 32"/>
          <p:cNvSpPr/>
          <p:nvPr/>
        </p:nvSpPr>
        <p:spPr>
          <a:xfrm>
            <a:off x="6876256" y="903040"/>
            <a:ext cx="271366" cy="126102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Seta para a direita 33"/>
          <p:cNvSpPr/>
          <p:nvPr/>
        </p:nvSpPr>
        <p:spPr>
          <a:xfrm>
            <a:off x="6876256" y="659042"/>
            <a:ext cx="288032" cy="132972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Seta para a direita 34"/>
          <p:cNvSpPr/>
          <p:nvPr/>
        </p:nvSpPr>
        <p:spPr>
          <a:xfrm>
            <a:off x="6876256" y="1621457"/>
            <a:ext cx="288032" cy="132972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Seta para a direita 35"/>
          <p:cNvSpPr/>
          <p:nvPr/>
        </p:nvSpPr>
        <p:spPr>
          <a:xfrm>
            <a:off x="6876256" y="1336700"/>
            <a:ext cx="288032" cy="130670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7" name="Grupo 36"/>
          <p:cNvGrpSpPr/>
          <p:nvPr/>
        </p:nvGrpSpPr>
        <p:grpSpPr>
          <a:xfrm>
            <a:off x="6382042" y="660125"/>
            <a:ext cx="494214" cy="1073254"/>
            <a:chOff x="6382042" y="660125"/>
            <a:chExt cx="494214" cy="1073254"/>
          </a:xfrm>
        </p:grpSpPr>
        <p:cxnSp>
          <p:nvCxnSpPr>
            <p:cNvPr id="38" name="Conector reto 37"/>
            <p:cNvCxnSpPr/>
            <p:nvPr/>
          </p:nvCxnSpPr>
          <p:spPr>
            <a:xfrm>
              <a:off x="6866361" y="660125"/>
              <a:ext cx="9895" cy="1073254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/>
            <p:cNvCxnSpPr/>
            <p:nvPr/>
          </p:nvCxnSpPr>
          <p:spPr>
            <a:xfrm flipH="1">
              <a:off x="6382042" y="1117310"/>
              <a:ext cx="484319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tângulo 39"/>
          <p:cNvSpPr/>
          <p:nvPr/>
        </p:nvSpPr>
        <p:spPr>
          <a:xfrm>
            <a:off x="3345952" y="1929532"/>
            <a:ext cx="3026248" cy="2687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pt-BR" sz="1400" b="1" dirty="0">
                <a:solidFill>
                  <a:schemeClr val="tx1"/>
                </a:solidFill>
              </a:rPr>
              <a:t>Mapeamento de Processos</a:t>
            </a:r>
          </a:p>
        </p:txBody>
      </p:sp>
      <p:sp>
        <p:nvSpPr>
          <p:cNvPr id="41" name="Seta para a direita 40"/>
          <p:cNvSpPr/>
          <p:nvPr/>
        </p:nvSpPr>
        <p:spPr>
          <a:xfrm>
            <a:off x="3160863" y="2026940"/>
            <a:ext cx="249864" cy="138336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Seta para a direita 41"/>
          <p:cNvSpPr/>
          <p:nvPr/>
        </p:nvSpPr>
        <p:spPr>
          <a:xfrm rot="16200000">
            <a:off x="3640678" y="1594256"/>
            <a:ext cx="223365" cy="96979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2"/>
          <p:cNvSpPr/>
          <p:nvPr/>
        </p:nvSpPr>
        <p:spPr>
          <a:xfrm>
            <a:off x="3345952" y="2268899"/>
            <a:ext cx="3026248" cy="2960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pt-BR" sz="1400" b="1" dirty="0">
                <a:solidFill>
                  <a:schemeClr val="tx1"/>
                </a:solidFill>
              </a:rPr>
              <a:t>Redesenho das Estruturas</a:t>
            </a:r>
          </a:p>
        </p:txBody>
      </p:sp>
      <p:sp>
        <p:nvSpPr>
          <p:cNvPr id="44" name="Seta para a direita 43"/>
          <p:cNvSpPr/>
          <p:nvPr/>
        </p:nvSpPr>
        <p:spPr>
          <a:xfrm>
            <a:off x="3176472" y="2348880"/>
            <a:ext cx="249864" cy="138336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/>
          <p:cNvSpPr/>
          <p:nvPr/>
        </p:nvSpPr>
        <p:spPr>
          <a:xfrm>
            <a:off x="7082078" y="3445280"/>
            <a:ext cx="1882408" cy="418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pt-BR" sz="1200" b="1" dirty="0">
                <a:solidFill>
                  <a:schemeClr val="tx1"/>
                </a:solidFill>
              </a:rPr>
              <a:t>Painel Gerencial de Informações Fiscais</a:t>
            </a:r>
          </a:p>
        </p:txBody>
      </p:sp>
      <p:sp>
        <p:nvSpPr>
          <p:cNvPr id="46" name="Seta para a direita 45"/>
          <p:cNvSpPr/>
          <p:nvPr/>
        </p:nvSpPr>
        <p:spPr>
          <a:xfrm>
            <a:off x="6372200" y="3578812"/>
            <a:ext cx="792088" cy="154668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7" name="Grupo 46"/>
          <p:cNvGrpSpPr/>
          <p:nvPr/>
        </p:nvGrpSpPr>
        <p:grpSpPr>
          <a:xfrm>
            <a:off x="226660" y="3454400"/>
            <a:ext cx="2761164" cy="486642"/>
            <a:chOff x="350906" y="783054"/>
            <a:chExt cx="2905180" cy="576064"/>
          </a:xfrm>
        </p:grpSpPr>
        <p:sp>
          <p:nvSpPr>
            <p:cNvPr id="48" name="Fluxograma: Documento 47"/>
            <p:cNvSpPr/>
            <p:nvPr/>
          </p:nvSpPr>
          <p:spPr>
            <a:xfrm>
              <a:off x="646376" y="783054"/>
              <a:ext cx="2609710" cy="576064"/>
            </a:xfrm>
            <a:prstGeom prst="flowChartDocumen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itchFamily="34" charset="0"/>
                </a:rPr>
                <a:t>Controles Gerenciais e Gestão Fiscal</a:t>
              </a:r>
            </a:p>
          </p:txBody>
        </p:sp>
        <p:grpSp>
          <p:nvGrpSpPr>
            <p:cNvPr id="49" name="Grupo 48"/>
            <p:cNvGrpSpPr/>
            <p:nvPr/>
          </p:nvGrpSpPr>
          <p:grpSpPr>
            <a:xfrm>
              <a:off x="350906" y="824994"/>
              <a:ext cx="381278" cy="396063"/>
              <a:chOff x="284109" y="1510479"/>
              <a:chExt cx="622408" cy="622408"/>
            </a:xfrm>
          </p:grpSpPr>
          <p:sp>
            <p:nvSpPr>
              <p:cNvPr id="50" name="Elipse 49"/>
              <p:cNvSpPr/>
              <p:nvPr/>
            </p:nvSpPr>
            <p:spPr>
              <a:xfrm>
                <a:off x="284109" y="1510479"/>
                <a:ext cx="622408" cy="62240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51" name="Grupo 50"/>
              <p:cNvGrpSpPr/>
              <p:nvPr/>
            </p:nvGrpSpPr>
            <p:grpSpPr>
              <a:xfrm>
                <a:off x="457200" y="1581992"/>
                <a:ext cx="325514" cy="380065"/>
                <a:chOff x="-2378250" y="4487364"/>
                <a:chExt cx="696529" cy="813256"/>
              </a:xfrm>
              <a:solidFill>
                <a:schemeClr val="bg1"/>
              </a:solidFill>
            </p:grpSpPr>
            <p:sp>
              <p:nvSpPr>
                <p:cNvPr id="52" name="Retângulo de cantos arredondados 51"/>
                <p:cNvSpPr/>
                <p:nvPr/>
              </p:nvSpPr>
              <p:spPr>
                <a:xfrm rot="2700000">
                  <a:off x="-2366754" y="4745830"/>
                  <a:ext cx="697072" cy="18014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753">
                    <a:lnSpc>
                      <a:spcPct val="120000"/>
                    </a:lnSpc>
                  </a:pPr>
                  <a:endParaRPr lang="pt-B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" name="Retângulo de cantos arredondados 52"/>
                <p:cNvSpPr/>
                <p:nvPr/>
              </p:nvSpPr>
              <p:spPr>
                <a:xfrm rot="8100000">
                  <a:off x="-2378250" y="5107727"/>
                  <a:ext cx="696529" cy="19289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753">
                    <a:lnSpc>
                      <a:spcPct val="120000"/>
                    </a:lnSpc>
                  </a:pPr>
                  <a:endParaRPr lang="pt-BR"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54" name="Retângulo 53">
            <a:hlinkClick r:id="rId3" action="ppaction://hlinksldjump"/>
          </p:cNvPr>
          <p:cNvSpPr/>
          <p:nvPr/>
        </p:nvSpPr>
        <p:spPr>
          <a:xfrm>
            <a:off x="3389634" y="4283426"/>
            <a:ext cx="3026248" cy="2687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pt-BR" sz="1300" b="1" dirty="0">
                <a:solidFill>
                  <a:schemeClr val="tx1"/>
                </a:solidFill>
              </a:rPr>
              <a:t>Auditoria da </a:t>
            </a:r>
            <a:r>
              <a:rPr lang="pt-BR" sz="1300" b="1" dirty="0" smtClean="0">
                <a:solidFill>
                  <a:schemeClr val="tx1"/>
                </a:solidFill>
              </a:rPr>
              <a:t>Folha / </a:t>
            </a:r>
            <a:r>
              <a:rPr lang="pt-BR" sz="1300" b="1" dirty="0">
                <a:solidFill>
                  <a:schemeClr val="tx1"/>
                </a:solidFill>
              </a:rPr>
              <a:t>Deloitte</a:t>
            </a:r>
          </a:p>
        </p:txBody>
      </p:sp>
      <p:sp>
        <p:nvSpPr>
          <p:cNvPr id="55" name="Seta para a direita 54"/>
          <p:cNvSpPr/>
          <p:nvPr/>
        </p:nvSpPr>
        <p:spPr>
          <a:xfrm>
            <a:off x="3204545" y="4361114"/>
            <a:ext cx="249864" cy="138336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6" name="Grupo 55"/>
          <p:cNvGrpSpPr/>
          <p:nvPr/>
        </p:nvGrpSpPr>
        <p:grpSpPr>
          <a:xfrm>
            <a:off x="2742536" y="4062494"/>
            <a:ext cx="462009" cy="760451"/>
            <a:chOff x="3092102" y="-514756"/>
            <a:chExt cx="462009" cy="360580"/>
          </a:xfrm>
        </p:grpSpPr>
        <p:cxnSp>
          <p:nvCxnSpPr>
            <p:cNvPr id="57" name="Conector reto 56"/>
            <p:cNvCxnSpPr/>
            <p:nvPr/>
          </p:nvCxnSpPr>
          <p:spPr>
            <a:xfrm>
              <a:off x="3553414" y="-514756"/>
              <a:ext cx="697" cy="36058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to 57"/>
            <p:cNvCxnSpPr/>
            <p:nvPr/>
          </p:nvCxnSpPr>
          <p:spPr>
            <a:xfrm flipH="1">
              <a:off x="3092102" y="-342876"/>
              <a:ext cx="462009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upo 58"/>
          <p:cNvGrpSpPr/>
          <p:nvPr/>
        </p:nvGrpSpPr>
        <p:grpSpPr>
          <a:xfrm>
            <a:off x="251520" y="4230384"/>
            <a:ext cx="2761164" cy="486642"/>
            <a:chOff x="350906" y="752986"/>
            <a:chExt cx="2905180" cy="576064"/>
          </a:xfrm>
        </p:grpSpPr>
        <p:sp>
          <p:nvSpPr>
            <p:cNvPr id="60" name="Fluxograma: Documento 59"/>
            <p:cNvSpPr/>
            <p:nvPr/>
          </p:nvSpPr>
          <p:spPr>
            <a:xfrm>
              <a:off x="646376" y="752986"/>
              <a:ext cx="2609710" cy="576064"/>
            </a:xfrm>
            <a:prstGeom prst="flowChartDocumen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itchFamily="34" charset="0"/>
                </a:rPr>
                <a:t>Qualidade do Gasto</a:t>
              </a:r>
            </a:p>
          </p:txBody>
        </p:sp>
        <p:grpSp>
          <p:nvGrpSpPr>
            <p:cNvPr id="61" name="Grupo 60"/>
            <p:cNvGrpSpPr/>
            <p:nvPr/>
          </p:nvGrpSpPr>
          <p:grpSpPr>
            <a:xfrm>
              <a:off x="350906" y="824992"/>
              <a:ext cx="381278" cy="396062"/>
              <a:chOff x="284109" y="1510479"/>
              <a:chExt cx="622408" cy="622408"/>
            </a:xfrm>
          </p:grpSpPr>
          <p:sp>
            <p:nvSpPr>
              <p:cNvPr id="62" name="Elipse 61"/>
              <p:cNvSpPr/>
              <p:nvPr/>
            </p:nvSpPr>
            <p:spPr>
              <a:xfrm>
                <a:off x="284109" y="1510479"/>
                <a:ext cx="622408" cy="62240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63" name="Grupo 62"/>
              <p:cNvGrpSpPr/>
              <p:nvPr/>
            </p:nvGrpSpPr>
            <p:grpSpPr>
              <a:xfrm>
                <a:off x="457200" y="1581992"/>
                <a:ext cx="325514" cy="380065"/>
                <a:chOff x="-2378250" y="4487364"/>
                <a:chExt cx="696529" cy="813256"/>
              </a:xfrm>
              <a:solidFill>
                <a:schemeClr val="bg1"/>
              </a:solidFill>
            </p:grpSpPr>
            <p:sp>
              <p:nvSpPr>
                <p:cNvPr id="64" name="Retângulo de cantos arredondados 63"/>
                <p:cNvSpPr/>
                <p:nvPr/>
              </p:nvSpPr>
              <p:spPr>
                <a:xfrm rot="2700000">
                  <a:off x="-2366754" y="4745830"/>
                  <a:ext cx="697072" cy="18014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753">
                    <a:lnSpc>
                      <a:spcPct val="120000"/>
                    </a:lnSpc>
                  </a:pPr>
                  <a:endParaRPr lang="pt-B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" name="Retângulo de cantos arredondados 64"/>
                <p:cNvSpPr/>
                <p:nvPr/>
              </p:nvSpPr>
              <p:spPr>
                <a:xfrm rot="8100000">
                  <a:off x="-2378250" y="5107727"/>
                  <a:ext cx="696529" cy="19289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753">
                    <a:lnSpc>
                      <a:spcPct val="120000"/>
                    </a:lnSpc>
                  </a:pPr>
                  <a:endParaRPr lang="pt-BR"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66" name="Grupo 65"/>
          <p:cNvGrpSpPr/>
          <p:nvPr/>
        </p:nvGrpSpPr>
        <p:grpSpPr>
          <a:xfrm>
            <a:off x="265976" y="4928788"/>
            <a:ext cx="2761164" cy="486642"/>
            <a:chOff x="350906" y="752986"/>
            <a:chExt cx="2905180" cy="576064"/>
          </a:xfrm>
        </p:grpSpPr>
        <p:sp>
          <p:nvSpPr>
            <p:cNvPr id="67" name="Fluxograma: Documento 66"/>
            <p:cNvSpPr/>
            <p:nvPr/>
          </p:nvSpPr>
          <p:spPr>
            <a:xfrm>
              <a:off x="646376" y="752986"/>
              <a:ext cx="2609710" cy="576064"/>
            </a:xfrm>
            <a:prstGeom prst="flowChartDocumen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itchFamily="34" charset="0"/>
                </a:rPr>
                <a:t>Atualização da Plataforma Tecnológica </a:t>
              </a:r>
            </a:p>
          </p:txBody>
        </p:sp>
        <p:grpSp>
          <p:nvGrpSpPr>
            <p:cNvPr id="68" name="Grupo 67"/>
            <p:cNvGrpSpPr/>
            <p:nvPr/>
          </p:nvGrpSpPr>
          <p:grpSpPr>
            <a:xfrm>
              <a:off x="350906" y="824994"/>
              <a:ext cx="381278" cy="396063"/>
              <a:chOff x="284109" y="1510479"/>
              <a:chExt cx="622408" cy="622408"/>
            </a:xfrm>
          </p:grpSpPr>
          <p:sp>
            <p:nvSpPr>
              <p:cNvPr id="69" name="Elipse 68"/>
              <p:cNvSpPr/>
              <p:nvPr/>
            </p:nvSpPr>
            <p:spPr>
              <a:xfrm>
                <a:off x="284109" y="1510479"/>
                <a:ext cx="622408" cy="62240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70" name="Grupo 69"/>
              <p:cNvGrpSpPr/>
              <p:nvPr/>
            </p:nvGrpSpPr>
            <p:grpSpPr>
              <a:xfrm>
                <a:off x="457200" y="1581992"/>
                <a:ext cx="325514" cy="380065"/>
                <a:chOff x="-2378250" y="4487364"/>
                <a:chExt cx="696529" cy="813256"/>
              </a:xfrm>
              <a:solidFill>
                <a:schemeClr val="bg1"/>
              </a:solidFill>
            </p:grpSpPr>
            <p:sp>
              <p:nvSpPr>
                <p:cNvPr id="71" name="Retângulo de cantos arredondados 70"/>
                <p:cNvSpPr/>
                <p:nvPr/>
              </p:nvSpPr>
              <p:spPr>
                <a:xfrm rot="2700000">
                  <a:off x="-2366754" y="4745830"/>
                  <a:ext cx="697072" cy="18014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753">
                    <a:lnSpc>
                      <a:spcPct val="120000"/>
                    </a:lnSpc>
                  </a:pPr>
                  <a:endParaRPr lang="pt-B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" name="Retângulo de cantos arredondados 71"/>
                <p:cNvSpPr/>
                <p:nvPr/>
              </p:nvSpPr>
              <p:spPr>
                <a:xfrm rot="8100000">
                  <a:off x="-2378250" y="5107727"/>
                  <a:ext cx="696529" cy="19289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753">
                    <a:lnSpc>
                      <a:spcPct val="120000"/>
                    </a:lnSpc>
                  </a:pPr>
                  <a:endParaRPr lang="pt-BR"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73" name="Retângulo 72">
            <a:hlinkClick r:id="rId3" action="ppaction://hlinksldjump"/>
          </p:cNvPr>
          <p:cNvSpPr/>
          <p:nvPr/>
        </p:nvSpPr>
        <p:spPr>
          <a:xfrm>
            <a:off x="3373387" y="5708198"/>
            <a:ext cx="3026248" cy="2960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pt-BR" sz="1300" b="1" dirty="0" smtClean="0">
                <a:solidFill>
                  <a:schemeClr val="tx1"/>
                </a:solidFill>
              </a:rPr>
              <a:t>CONTROL / SEARH</a:t>
            </a:r>
            <a:endParaRPr lang="pt-BR" sz="1300" b="1" dirty="0">
              <a:solidFill>
                <a:schemeClr val="tx1"/>
              </a:solidFill>
            </a:endParaRPr>
          </a:p>
        </p:txBody>
      </p:sp>
      <p:sp>
        <p:nvSpPr>
          <p:cNvPr id="74" name="Seta para a direita 73"/>
          <p:cNvSpPr/>
          <p:nvPr/>
        </p:nvSpPr>
        <p:spPr>
          <a:xfrm>
            <a:off x="2947093" y="5762192"/>
            <a:ext cx="496478" cy="131966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5" name="Grupo 74"/>
          <p:cNvGrpSpPr/>
          <p:nvPr/>
        </p:nvGrpSpPr>
        <p:grpSpPr>
          <a:xfrm>
            <a:off x="240654" y="5615038"/>
            <a:ext cx="2761164" cy="486642"/>
            <a:chOff x="350906" y="752986"/>
            <a:chExt cx="2905180" cy="576064"/>
          </a:xfrm>
        </p:grpSpPr>
        <p:sp>
          <p:nvSpPr>
            <p:cNvPr id="76" name="Fluxograma: Documento 75"/>
            <p:cNvSpPr/>
            <p:nvPr/>
          </p:nvSpPr>
          <p:spPr>
            <a:xfrm>
              <a:off x="646376" y="752986"/>
              <a:ext cx="2609710" cy="576064"/>
            </a:xfrm>
            <a:prstGeom prst="flowChartDocumen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itchFamily="34" charset="0"/>
                </a:rPr>
                <a:t>Novo Portal da Transparência</a:t>
              </a:r>
            </a:p>
          </p:txBody>
        </p:sp>
        <p:grpSp>
          <p:nvGrpSpPr>
            <p:cNvPr id="77" name="Grupo 76"/>
            <p:cNvGrpSpPr/>
            <p:nvPr/>
          </p:nvGrpSpPr>
          <p:grpSpPr>
            <a:xfrm>
              <a:off x="350906" y="824994"/>
              <a:ext cx="381278" cy="396063"/>
              <a:chOff x="284109" y="1510479"/>
              <a:chExt cx="622408" cy="622408"/>
            </a:xfrm>
          </p:grpSpPr>
          <p:sp>
            <p:nvSpPr>
              <p:cNvPr id="78" name="Elipse 77"/>
              <p:cNvSpPr/>
              <p:nvPr/>
            </p:nvSpPr>
            <p:spPr>
              <a:xfrm>
                <a:off x="284109" y="1510479"/>
                <a:ext cx="622408" cy="62240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79" name="Grupo 78"/>
              <p:cNvGrpSpPr/>
              <p:nvPr/>
            </p:nvGrpSpPr>
            <p:grpSpPr>
              <a:xfrm>
                <a:off x="457200" y="1581992"/>
                <a:ext cx="325514" cy="380065"/>
                <a:chOff x="-2378250" y="4487364"/>
                <a:chExt cx="696529" cy="813256"/>
              </a:xfrm>
              <a:solidFill>
                <a:schemeClr val="bg1"/>
              </a:solidFill>
            </p:grpSpPr>
            <p:sp>
              <p:nvSpPr>
                <p:cNvPr id="80" name="Retângulo de cantos arredondados 79"/>
                <p:cNvSpPr/>
                <p:nvPr/>
              </p:nvSpPr>
              <p:spPr>
                <a:xfrm rot="2700000">
                  <a:off x="-2366754" y="4745830"/>
                  <a:ext cx="697072" cy="18014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753">
                    <a:lnSpc>
                      <a:spcPct val="120000"/>
                    </a:lnSpc>
                  </a:pPr>
                  <a:endParaRPr lang="pt-B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tângulo de cantos arredondados 80"/>
                <p:cNvSpPr/>
                <p:nvPr/>
              </p:nvSpPr>
              <p:spPr>
                <a:xfrm rot="8100000">
                  <a:off x="-2378250" y="5107727"/>
                  <a:ext cx="696529" cy="19289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753">
                    <a:lnSpc>
                      <a:spcPct val="120000"/>
                    </a:lnSpc>
                  </a:pPr>
                  <a:endParaRPr lang="pt-BR"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82" name="Retângulo 81"/>
          <p:cNvSpPr/>
          <p:nvPr/>
        </p:nvSpPr>
        <p:spPr>
          <a:xfrm>
            <a:off x="7082080" y="2719937"/>
            <a:ext cx="1882408" cy="41874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66725">
              <a:lnSpc>
                <a:spcPct val="90000"/>
              </a:lnSpc>
              <a:spcAft>
                <a:spcPct val="35000"/>
              </a:spcAft>
            </a:pPr>
            <a:r>
              <a:rPr lang="pt-BR" sz="1100" b="1" dirty="0">
                <a:solidFill>
                  <a:schemeClr val="tx1"/>
                </a:solidFill>
                <a:latin typeface="Trebuchet MS" panose="020B0603020202020204" pitchFamily="34" charset="0"/>
              </a:rPr>
              <a:t>CA – </a:t>
            </a:r>
            <a:r>
              <a:rPr lang="pt-BR" sz="1100" b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Clarity</a:t>
            </a:r>
            <a:endParaRPr lang="pt-BR" sz="11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83" name="Seta para a direita 82"/>
          <p:cNvSpPr/>
          <p:nvPr/>
        </p:nvSpPr>
        <p:spPr>
          <a:xfrm>
            <a:off x="6372202" y="2853469"/>
            <a:ext cx="792088" cy="154668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4" name="Grupo 83"/>
          <p:cNvGrpSpPr/>
          <p:nvPr/>
        </p:nvGrpSpPr>
        <p:grpSpPr>
          <a:xfrm>
            <a:off x="251520" y="2723078"/>
            <a:ext cx="2761164" cy="486642"/>
            <a:chOff x="350906" y="752986"/>
            <a:chExt cx="2905180" cy="576064"/>
          </a:xfrm>
        </p:grpSpPr>
        <p:sp>
          <p:nvSpPr>
            <p:cNvPr id="85" name="Fluxograma: Documento 84"/>
            <p:cNvSpPr/>
            <p:nvPr/>
          </p:nvSpPr>
          <p:spPr>
            <a:xfrm>
              <a:off x="646376" y="752986"/>
              <a:ext cx="2609710" cy="576064"/>
            </a:xfrm>
            <a:prstGeom prst="flowChartDocumen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5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itchFamily="34" charset="0"/>
                </a:rPr>
                <a:t>Unidade Gestora de Projetos Estruturantes</a:t>
              </a:r>
              <a:endParaRPr lang="pt-BR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</a:endParaRPr>
            </a:p>
          </p:txBody>
        </p:sp>
        <p:grpSp>
          <p:nvGrpSpPr>
            <p:cNvPr id="86" name="Grupo 85"/>
            <p:cNvGrpSpPr/>
            <p:nvPr/>
          </p:nvGrpSpPr>
          <p:grpSpPr>
            <a:xfrm>
              <a:off x="350906" y="824994"/>
              <a:ext cx="381278" cy="396063"/>
              <a:chOff x="284109" y="1510479"/>
              <a:chExt cx="622408" cy="622408"/>
            </a:xfrm>
          </p:grpSpPr>
          <p:sp>
            <p:nvSpPr>
              <p:cNvPr id="87" name="Elipse 86"/>
              <p:cNvSpPr/>
              <p:nvPr/>
            </p:nvSpPr>
            <p:spPr>
              <a:xfrm>
                <a:off x="284109" y="1510479"/>
                <a:ext cx="622408" cy="62240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88" name="Grupo 87"/>
              <p:cNvGrpSpPr/>
              <p:nvPr/>
            </p:nvGrpSpPr>
            <p:grpSpPr>
              <a:xfrm>
                <a:off x="457200" y="1581992"/>
                <a:ext cx="325514" cy="380065"/>
                <a:chOff x="-2378250" y="4487364"/>
                <a:chExt cx="696529" cy="813256"/>
              </a:xfrm>
              <a:solidFill>
                <a:schemeClr val="bg1"/>
              </a:solidFill>
            </p:grpSpPr>
            <p:sp>
              <p:nvSpPr>
                <p:cNvPr id="89" name="Retângulo de cantos arredondados 88"/>
                <p:cNvSpPr/>
                <p:nvPr/>
              </p:nvSpPr>
              <p:spPr>
                <a:xfrm rot="2700000">
                  <a:off x="-2366754" y="4745830"/>
                  <a:ext cx="697072" cy="18014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753">
                    <a:lnSpc>
                      <a:spcPct val="120000"/>
                    </a:lnSpc>
                  </a:pPr>
                  <a:endParaRPr lang="pt-B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" name="Retângulo de cantos arredondados 89"/>
                <p:cNvSpPr/>
                <p:nvPr/>
              </p:nvSpPr>
              <p:spPr>
                <a:xfrm rot="8100000">
                  <a:off x="-2378250" y="5107727"/>
                  <a:ext cx="696529" cy="19289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753">
                    <a:lnSpc>
                      <a:spcPct val="120000"/>
                    </a:lnSpc>
                  </a:pPr>
                  <a:endParaRPr lang="pt-BR"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91" name="Grupo 90"/>
          <p:cNvGrpSpPr/>
          <p:nvPr/>
        </p:nvGrpSpPr>
        <p:grpSpPr>
          <a:xfrm>
            <a:off x="2698854" y="1753093"/>
            <a:ext cx="1053507" cy="639555"/>
            <a:chOff x="2698854" y="1733379"/>
            <a:chExt cx="1053507" cy="684669"/>
          </a:xfrm>
        </p:grpSpPr>
        <p:grpSp>
          <p:nvGrpSpPr>
            <p:cNvPr id="92" name="Grupo 91"/>
            <p:cNvGrpSpPr/>
            <p:nvPr/>
          </p:nvGrpSpPr>
          <p:grpSpPr>
            <a:xfrm>
              <a:off x="2698854" y="1733379"/>
              <a:ext cx="477618" cy="684669"/>
              <a:chOff x="3092102" y="-711554"/>
              <a:chExt cx="477618" cy="684669"/>
            </a:xfrm>
          </p:grpSpPr>
          <p:cxnSp>
            <p:nvCxnSpPr>
              <p:cNvPr id="94" name="Conector reto 93"/>
              <p:cNvCxnSpPr>
                <a:endCxn id="44" idx="1"/>
              </p:cNvCxnSpPr>
              <p:nvPr/>
            </p:nvCxnSpPr>
            <p:spPr>
              <a:xfrm>
                <a:off x="3569720" y="-711554"/>
                <a:ext cx="0" cy="684669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onector reto 94"/>
              <p:cNvCxnSpPr/>
              <p:nvPr/>
            </p:nvCxnSpPr>
            <p:spPr>
              <a:xfrm flipH="1">
                <a:off x="3092102" y="-342876"/>
                <a:ext cx="462009" cy="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Conector reto 92"/>
            <p:cNvCxnSpPr>
              <a:stCxn id="42" idx="1"/>
            </p:cNvCxnSpPr>
            <p:nvPr/>
          </p:nvCxnSpPr>
          <p:spPr>
            <a:xfrm flipH="1">
              <a:off x="3142607" y="1754428"/>
              <a:ext cx="609754" cy="1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upo 95"/>
          <p:cNvGrpSpPr/>
          <p:nvPr/>
        </p:nvGrpSpPr>
        <p:grpSpPr>
          <a:xfrm>
            <a:off x="231477" y="1895187"/>
            <a:ext cx="2761164" cy="486642"/>
            <a:chOff x="350906" y="752986"/>
            <a:chExt cx="2905180" cy="576064"/>
          </a:xfrm>
        </p:grpSpPr>
        <p:sp>
          <p:nvSpPr>
            <p:cNvPr id="97" name="Fluxograma: Documento 96">
              <a:hlinkClick r:id="rId4" action="ppaction://hlinksldjump"/>
            </p:cNvPr>
            <p:cNvSpPr/>
            <p:nvPr/>
          </p:nvSpPr>
          <p:spPr>
            <a:xfrm>
              <a:off x="646376" y="752986"/>
              <a:ext cx="2609710" cy="576064"/>
            </a:xfrm>
            <a:prstGeom prst="flowChartDocumen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itchFamily="34" charset="0"/>
                </a:rPr>
                <a:t>Reforma Administrativa</a:t>
              </a:r>
            </a:p>
          </p:txBody>
        </p:sp>
        <p:grpSp>
          <p:nvGrpSpPr>
            <p:cNvPr id="98" name="Grupo 97"/>
            <p:cNvGrpSpPr/>
            <p:nvPr/>
          </p:nvGrpSpPr>
          <p:grpSpPr>
            <a:xfrm>
              <a:off x="350906" y="824994"/>
              <a:ext cx="381278" cy="396063"/>
              <a:chOff x="284109" y="1510479"/>
              <a:chExt cx="622408" cy="622408"/>
            </a:xfrm>
          </p:grpSpPr>
          <p:sp>
            <p:nvSpPr>
              <p:cNvPr id="99" name="Elipse 98"/>
              <p:cNvSpPr/>
              <p:nvPr/>
            </p:nvSpPr>
            <p:spPr>
              <a:xfrm>
                <a:off x="284109" y="1510479"/>
                <a:ext cx="622408" cy="62240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100" name="Grupo 99"/>
              <p:cNvGrpSpPr/>
              <p:nvPr/>
            </p:nvGrpSpPr>
            <p:grpSpPr>
              <a:xfrm>
                <a:off x="457200" y="1581992"/>
                <a:ext cx="325514" cy="380065"/>
                <a:chOff x="-2378250" y="4487364"/>
                <a:chExt cx="696529" cy="813256"/>
              </a:xfrm>
              <a:solidFill>
                <a:schemeClr val="bg1"/>
              </a:solidFill>
            </p:grpSpPr>
            <p:sp>
              <p:nvSpPr>
                <p:cNvPr id="101" name="Retângulo de cantos arredondados 100"/>
                <p:cNvSpPr/>
                <p:nvPr/>
              </p:nvSpPr>
              <p:spPr>
                <a:xfrm rot="2700000">
                  <a:off x="-2366754" y="4745830"/>
                  <a:ext cx="697072" cy="18014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753">
                    <a:lnSpc>
                      <a:spcPct val="120000"/>
                    </a:lnSpc>
                  </a:pPr>
                  <a:endParaRPr lang="pt-BR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2" name="Retângulo de cantos arredondados 101"/>
                <p:cNvSpPr/>
                <p:nvPr/>
              </p:nvSpPr>
              <p:spPr>
                <a:xfrm rot="8100000">
                  <a:off x="-2378250" y="5107727"/>
                  <a:ext cx="696529" cy="19289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753">
                    <a:lnSpc>
                      <a:spcPct val="120000"/>
                    </a:lnSpc>
                  </a:pPr>
                  <a:endParaRPr lang="pt-BR"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104" name="Retângulo 103"/>
          <p:cNvSpPr/>
          <p:nvPr/>
        </p:nvSpPr>
        <p:spPr>
          <a:xfrm>
            <a:off x="3365995" y="980728"/>
            <a:ext cx="3026248" cy="2960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pt-BR" sz="1300" b="1" dirty="0">
                <a:solidFill>
                  <a:schemeClr val="tx1"/>
                </a:solidFill>
              </a:rPr>
              <a:t>Eixos Integrados de Desenvolvimento</a:t>
            </a:r>
          </a:p>
        </p:txBody>
      </p:sp>
      <p:sp>
        <p:nvSpPr>
          <p:cNvPr id="106" name="Seta para a direita 105"/>
          <p:cNvSpPr/>
          <p:nvPr/>
        </p:nvSpPr>
        <p:spPr>
          <a:xfrm>
            <a:off x="3170008" y="1058416"/>
            <a:ext cx="249864" cy="138336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8" name="Retângulo 107"/>
          <p:cNvSpPr/>
          <p:nvPr/>
        </p:nvSpPr>
        <p:spPr>
          <a:xfrm>
            <a:off x="3365995" y="3509118"/>
            <a:ext cx="3026248" cy="2960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pt-BR" sz="1200" b="1" dirty="0">
                <a:solidFill>
                  <a:schemeClr val="tx1"/>
                </a:solidFill>
              </a:rPr>
              <a:t>Implantação e Customização de novo SIAF</a:t>
            </a:r>
          </a:p>
        </p:txBody>
      </p:sp>
      <p:sp>
        <p:nvSpPr>
          <p:cNvPr id="110" name="Retângulo 109">
            <a:hlinkClick r:id="rId5" action="ppaction://hlinksldjump"/>
          </p:cNvPr>
          <p:cNvSpPr/>
          <p:nvPr/>
        </p:nvSpPr>
        <p:spPr>
          <a:xfrm>
            <a:off x="3406580" y="2790563"/>
            <a:ext cx="3026248" cy="2960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pt-BR" sz="1400" b="1" dirty="0">
                <a:solidFill>
                  <a:schemeClr val="tx1"/>
                </a:solidFill>
              </a:rPr>
              <a:t>Sala de Situação</a:t>
            </a:r>
          </a:p>
        </p:txBody>
      </p:sp>
      <p:sp>
        <p:nvSpPr>
          <p:cNvPr id="111" name="Seta para a direita 110"/>
          <p:cNvSpPr/>
          <p:nvPr/>
        </p:nvSpPr>
        <p:spPr>
          <a:xfrm>
            <a:off x="2980286" y="2844557"/>
            <a:ext cx="496478" cy="131966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3" name="Retângulo 112"/>
          <p:cNvSpPr/>
          <p:nvPr/>
        </p:nvSpPr>
        <p:spPr>
          <a:xfrm>
            <a:off x="3381704" y="3912594"/>
            <a:ext cx="3026248" cy="2687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pt-BR" sz="1300" b="1" dirty="0">
                <a:solidFill>
                  <a:schemeClr val="tx1"/>
                </a:solidFill>
              </a:rPr>
              <a:t>Atualização do Sistema de </a:t>
            </a:r>
            <a:r>
              <a:rPr lang="pt-BR" sz="1300" b="1" dirty="0" smtClean="0">
                <a:solidFill>
                  <a:schemeClr val="tx1"/>
                </a:solidFill>
              </a:rPr>
              <a:t>RH / </a:t>
            </a:r>
            <a:r>
              <a:rPr lang="pt-BR" sz="1300" b="1" dirty="0">
                <a:solidFill>
                  <a:schemeClr val="tx1"/>
                </a:solidFill>
              </a:rPr>
              <a:t>ERGON</a:t>
            </a:r>
          </a:p>
        </p:txBody>
      </p:sp>
      <p:sp>
        <p:nvSpPr>
          <p:cNvPr id="116" name="Retângulo 115"/>
          <p:cNvSpPr/>
          <p:nvPr/>
        </p:nvSpPr>
        <p:spPr>
          <a:xfrm>
            <a:off x="3422123" y="5034306"/>
            <a:ext cx="3026248" cy="2960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pt-BR" sz="1200" b="1" dirty="0">
                <a:solidFill>
                  <a:schemeClr val="tx1"/>
                </a:solidFill>
              </a:rPr>
              <a:t>SEPLAN / CONTROL / PGE / SEARH</a:t>
            </a:r>
          </a:p>
        </p:txBody>
      </p:sp>
      <p:sp>
        <p:nvSpPr>
          <p:cNvPr id="118" name="Seta para a direita 117"/>
          <p:cNvSpPr/>
          <p:nvPr/>
        </p:nvSpPr>
        <p:spPr>
          <a:xfrm>
            <a:off x="2995829" y="5088300"/>
            <a:ext cx="496478" cy="131966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9" name="Seta para a direita 118"/>
          <p:cNvSpPr/>
          <p:nvPr/>
        </p:nvSpPr>
        <p:spPr>
          <a:xfrm>
            <a:off x="2980285" y="3588512"/>
            <a:ext cx="455893" cy="132344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0" name="Seta para a direita 119"/>
          <p:cNvSpPr/>
          <p:nvPr/>
        </p:nvSpPr>
        <p:spPr>
          <a:xfrm>
            <a:off x="3203848" y="3990282"/>
            <a:ext cx="249864" cy="138336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21" name="Grupo 120"/>
          <p:cNvGrpSpPr/>
          <p:nvPr/>
        </p:nvGrpSpPr>
        <p:grpSpPr>
          <a:xfrm>
            <a:off x="211052" y="1291771"/>
            <a:ext cx="6237319" cy="1363528"/>
            <a:chOff x="211052" y="1291771"/>
            <a:chExt cx="6237319" cy="1363528"/>
          </a:xfrm>
        </p:grpSpPr>
        <p:cxnSp>
          <p:nvCxnSpPr>
            <p:cNvPr id="122" name="Conector reto 121"/>
            <p:cNvCxnSpPr/>
            <p:nvPr/>
          </p:nvCxnSpPr>
          <p:spPr>
            <a:xfrm flipH="1">
              <a:off x="226660" y="1617052"/>
              <a:ext cx="13994" cy="1038247"/>
            </a:xfrm>
            <a:prstGeom prst="line">
              <a:avLst/>
            </a:prstGeom>
            <a:ln w="38100">
              <a:solidFill>
                <a:srgbClr val="EF7A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to 122"/>
            <p:cNvCxnSpPr/>
            <p:nvPr/>
          </p:nvCxnSpPr>
          <p:spPr>
            <a:xfrm flipH="1">
              <a:off x="251520" y="2636912"/>
              <a:ext cx="6196851" cy="0"/>
            </a:xfrm>
            <a:prstGeom prst="line">
              <a:avLst/>
            </a:prstGeom>
            <a:ln w="38100">
              <a:solidFill>
                <a:srgbClr val="EF7A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to 123"/>
            <p:cNvCxnSpPr/>
            <p:nvPr/>
          </p:nvCxnSpPr>
          <p:spPr>
            <a:xfrm flipH="1">
              <a:off x="6434311" y="1291771"/>
              <a:ext cx="14060" cy="1363528"/>
            </a:xfrm>
            <a:prstGeom prst="line">
              <a:avLst/>
            </a:prstGeom>
            <a:ln w="38100">
              <a:solidFill>
                <a:srgbClr val="EF7A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to 124"/>
            <p:cNvCxnSpPr/>
            <p:nvPr/>
          </p:nvCxnSpPr>
          <p:spPr>
            <a:xfrm>
              <a:off x="3244068" y="1313678"/>
              <a:ext cx="3204303" cy="767"/>
            </a:xfrm>
            <a:prstGeom prst="line">
              <a:avLst/>
            </a:prstGeom>
            <a:ln w="38100">
              <a:solidFill>
                <a:srgbClr val="EF7A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to 125"/>
            <p:cNvCxnSpPr/>
            <p:nvPr/>
          </p:nvCxnSpPr>
          <p:spPr>
            <a:xfrm>
              <a:off x="211052" y="1621457"/>
              <a:ext cx="3074743" cy="767"/>
            </a:xfrm>
            <a:prstGeom prst="line">
              <a:avLst/>
            </a:prstGeom>
            <a:ln w="38100">
              <a:solidFill>
                <a:srgbClr val="EF7A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to 126"/>
            <p:cNvCxnSpPr/>
            <p:nvPr/>
          </p:nvCxnSpPr>
          <p:spPr>
            <a:xfrm>
              <a:off x="3260942" y="1325699"/>
              <a:ext cx="0" cy="296525"/>
            </a:xfrm>
            <a:prstGeom prst="line">
              <a:avLst/>
            </a:prstGeom>
            <a:ln w="38100">
              <a:solidFill>
                <a:srgbClr val="EF7A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upo 127"/>
          <p:cNvGrpSpPr/>
          <p:nvPr/>
        </p:nvGrpSpPr>
        <p:grpSpPr>
          <a:xfrm>
            <a:off x="458649" y="2243971"/>
            <a:ext cx="367104" cy="321953"/>
            <a:chOff x="5788243" y="2887767"/>
            <a:chExt cx="415753" cy="440408"/>
          </a:xfrm>
        </p:grpSpPr>
        <p:sp>
          <p:nvSpPr>
            <p:cNvPr id="129" name="Elipse 128"/>
            <p:cNvSpPr/>
            <p:nvPr/>
          </p:nvSpPr>
          <p:spPr>
            <a:xfrm>
              <a:off x="5788243" y="2887767"/>
              <a:ext cx="415753" cy="4404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30" name="Imagem 129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6">
              <a:lum bright="-40000" contrast="-40000"/>
            </a:blip>
            <a:stretch>
              <a:fillRect/>
            </a:stretch>
          </p:blipFill>
          <p:spPr>
            <a:xfrm>
              <a:off x="5859285" y="2979631"/>
              <a:ext cx="296062" cy="296062"/>
            </a:xfrm>
            <a:prstGeom prst="rect">
              <a:avLst/>
            </a:prstGeom>
          </p:spPr>
        </p:pic>
      </p:grpSp>
      <p:sp>
        <p:nvSpPr>
          <p:cNvPr id="131" name="TextBox 9"/>
          <p:cNvSpPr txBox="1"/>
          <p:nvPr/>
        </p:nvSpPr>
        <p:spPr>
          <a:xfrm>
            <a:off x="296150" y="6084004"/>
            <a:ext cx="45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132" name="Rectangle 14"/>
          <p:cNvSpPr/>
          <p:nvPr/>
        </p:nvSpPr>
        <p:spPr>
          <a:xfrm>
            <a:off x="1259632" y="187674"/>
            <a:ext cx="7884368" cy="383805"/>
          </a:xfrm>
          <a:prstGeom prst="rect">
            <a:avLst/>
          </a:prstGeom>
          <a:solidFill>
            <a:srgbClr val="3F6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600" b="1" dirty="0" smtClean="0">
                <a:latin typeface="Tahoma"/>
                <a:cs typeface="Tahoma"/>
              </a:rPr>
              <a:t>NOVO MODELO DE GOVERNANÇA</a:t>
            </a:r>
            <a:endParaRPr lang="en-US" sz="2600" b="1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33" name="Retângulo 132"/>
          <p:cNvSpPr/>
          <p:nvPr/>
        </p:nvSpPr>
        <p:spPr>
          <a:xfrm>
            <a:off x="7082080" y="1930551"/>
            <a:ext cx="1882406" cy="664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pt-BR" sz="1200" b="1" dirty="0" smtClean="0">
                <a:solidFill>
                  <a:schemeClr val="tx1"/>
                </a:solidFill>
              </a:rPr>
              <a:t>Nova política de RH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pt-BR" sz="1200" b="1" dirty="0" smtClean="0">
                <a:solidFill>
                  <a:schemeClr val="tx1"/>
                </a:solidFill>
              </a:rPr>
              <a:t>+ </a:t>
            </a:r>
            <a:r>
              <a:rPr lang="pt-BR" sz="1200" b="1" dirty="0" err="1" smtClean="0">
                <a:solidFill>
                  <a:schemeClr val="tx1"/>
                </a:solidFill>
              </a:rPr>
              <a:t>Contratualização</a:t>
            </a:r>
            <a:r>
              <a:rPr lang="pt-BR" sz="1200" b="1" dirty="0" smtClean="0">
                <a:solidFill>
                  <a:schemeClr val="tx1"/>
                </a:solidFill>
              </a:rPr>
              <a:t> 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pt-BR" sz="1200" b="1" dirty="0" smtClean="0">
                <a:solidFill>
                  <a:schemeClr val="tx1"/>
                </a:solidFill>
              </a:rPr>
              <a:t>de resultados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34" name="Seta para a direita 133"/>
          <p:cNvSpPr/>
          <p:nvPr/>
        </p:nvSpPr>
        <p:spPr>
          <a:xfrm>
            <a:off x="6436464" y="2155802"/>
            <a:ext cx="711158" cy="145441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4" name="Forma livre 263"/>
          <p:cNvSpPr/>
          <p:nvPr/>
        </p:nvSpPr>
        <p:spPr bwMode="auto">
          <a:xfrm>
            <a:off x="7209631" y="4149080"/>
            <a:ext cx="1627299" cy="1627126"/>
          </a:xfrm>
          <a:custGeom>
            <a:avLst/>
            <a:gdLst>
              <a:gd name="connsiteX0" fmla="*/ 0 w 2690719"/>
              <a:gd name="connsiteY0" fmla="*/ 1345360 h 2690719"/>
              <a:gd name="connsiteX1" fmla="*/ 1345360 w 2690719"/>
              <a:gd name="connsiteY1" fmla="*/ 0 h 2690719"/>
              <a:gd name="connsiteX2" fmla="*/ 2690720 w 2690719"/>
              <a:gd name="connsiteY2" fmla="*/ 1345360 h 2690719"/>
              <a:gd name="connsiteX3" fmla="*/ 1345360 w 2690719"/>
              <a:gd name="connsiteY3" fmla="*/ 2690720 h 2690719"/>
              <a:gd name="connsiteX4" fmla="*/ 0 w 2690719"/>
              <a:gd name="connsiteY4" fmla="*/ 1345360 h 269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0719" h="2690719">
                <a:moveTo>
                  <a:pt x="0" y="1345360"/>
                </a:moveTo>
                <a:cubicBezTo>
                  <a:pt x="0" y="602338"/>
                  <a:pt x="602338" y="0"/>
                  <a:pt x="1345360" y="0"/>
                </a:cubicBezTo>
                <a:cubicBezTo>
                  <a:pt x="2088382" y="0"/>
                  <a:pt x="2690720" y="602338"/>
                  <a:pt x="2690720" y="1345360"/>
                </a:cubicBezTo>
                <a:cubicBezTo>
                  <a:pt x="2690720" y="2088382"/>
                  <a:pt x="2088382" y="2690720"/>
                  <a:pt x="1345360" y="2690720"/>
                </a:cubicBezTo>
                <a:cubicBezTo>
                  <a:pt x="602338" y="2690720"/>
                  <a:pt x="0" y="2088382"/>
                  <a:pt x="0" y="1345360"/>
                </a:cubicBezTo>
                <a:close/>
              </a:path>
            </a:pathLst>
          </a:custGeom>
          <a:solidFill>
            <a:schemeClr val="tx2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455363"/>
              <a:satOff val="-83928"/>
              <a:lumOff val="8628"/>
              <a:alphaOff val="0"/>
            </a:schemeClr>
          </a:fillRef>
          <a:effectRef idx="2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lIns="394047" tIns="394047" rIns="394047" bIns="394047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400" b="1" dirty="0" smtClean="0">
                <a:latin typeface="+mj-lt"/>
              </a:rPr>
              <a:t>Projeto IDF Gestão Estratégica da SESAP</a:t>
            </a:r>
            <a:endParaRPr lang="pt-BR" sz="1400" b="1" dirty="0">
              <a:latin typeface="+mj-lt"/>
            </a:endParaRPr>
          </a:p>
        </p:txBody>
      </p:sp>
      <p:sp>
        <p:nvSpPr>
          <p:cNvPr id="136" name="Retângulo 135">
            <a:hlinkClick r:id="rId3" action="ppaction://hlinksldjump"/>
          </p:cNvPr>
          <p:cNvSpPr/>
          <p:nvPr/>
        </p:nvSpPr>
        <p:spPr>
          <a:xfrm>
            <a:off x="3365994" y="4651719"/>
            <a:ext cx="3049887" cy="2637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pt-BR" sz="1300" b="1" dirty="0" smtClean="0">
                <a:solidFill>
                  <a:schemeClr val="tx1"/>
                </a:solidFill>
              </a:rPr>
              <a:t>Sistema Integrado de Gestão</a:t>
            </a:r>
            <a:endParaRPr lang="pt-BR" sz="1300" b="1" dirty="0">
              <a:solidFill>
                <a:schemeClr val="tx1"/>
              </a:solidFill>
            </a:endParaRPr>
          </a:p>
        </p:txBody>
      </p:sp>
      <p:sp>
        <p:nvSpPr>
          <p:cNvPr id="137" name="Seta para a direita 136"/>
          <p:cNvSpPr/>
          <p:nvPr/>
        </p:nvSpPr>
        <p:spPr>
          <a:xfrm>
            <a:off x="3203848" y="4729288"/>
            <a:ext cx="222488" cy="116924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8" name="Retângulo 137"/>
          <p:cNvSpPr/>
          <p:nvPr/>
        </p:nvSpPr>
        <p:spPr>
          <a:xfrm>
            <a:off x="4106852" y="1659715"/>
            <a:ext cx="1882410" cy="20338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pt-BR" sz="1200" b="1" dirty="0" smtClean="0">
                <a:solidFill>
                  <a:schemeClr val="tx1"/>
                </a:solidFill>
              </a:rPr>
              <a:t>Capacitação de Servidores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39" name="Seta para a direita 138"/>
          <p:cNvSpPr/>
          <p:nvPr/>
        </p:nvSpPr>
        <p:spPr>
          <a:xfrm>
            <a:off x="3744869" y="1753092"/>
            <a:ext cx="361983" cy="63073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5" name="Group 19"/>
          <p:cNvGrpSpPr/>
          <p:nvPr/>
        </p:nvGrpSpPr>
        <p:grpSpPr>
          <a:xfrm>
            <a:off x="6396005" y="6121807"/>
            <a:ext cx="1584176" cy="584776"/>
            <a:chOff x="539552" y="5714672"/>
            <a:chExt cx="2160240" cy="584776"/>
          </a:xfrm>
        </p:grpSpPr>
        <p:sp>
          <p:nvSpPr>
            <p:cNvPr id="146" name="TextBox 20"/>
            <p:cNvSpPr txBox="1"/>
            <p:nvPr/>
          </p:nvSpPr>
          <p:spPr>
            <a:xfrm>
              <a:off x="539552" y="5714672"/>
              <a:ext cx="2160240" cy="584776"/>
            </a:xfrm>
            <a:prstGeom prst="rect">
              <a:avLst/>
            </a:prstGeom>
            <a:noFill/>
            <a:ln w="127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 E P L A N</a:t>
              </a:r>
            </a:p>
            <a:p>
              <a:r>
                <a:rPr lang="en-US" sz="700" b="1" dirty="0" smtClean="0"/>
                <a:t>SECRETARIA DE ESTADO DO PLANEJAMENTO E FINANÇAS</a:t>
              </a:r>
              <a:endParaRPr lang="en-US" sz="700" b="1" dirty="0"/>
            </a:p>
          </p:txBody>
        </p:sp>
        <p:cxnSp>
          <p:nvCxnSpPr>
            <p:cNvPr id="147" name="Straight Connector 21"/>
            <p:cNvCxnSpPr/>
            <p:nvPr/>
          </p:nvCxnSpPr>
          <p:spPr>
            <a:xfrm>
              <a:off x="611562" y="5714672"/>
              <a:ext cx="1891406" cy="0"/>
            </a:xfrm>
            <a:prstGeom prst="line">
              <a:avLst/>
            </a:prstGeom>
            <a:ln w="2857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22"/>
            <p:cNvCxnSpPr/>
            <p:nvPr/>
          </p:nvCxnSpPr>
          <p:spPr>
            <a:xfrm>
              <a:off x="611562" y="6002704"/>
              <a:ext cx="1891406" cy="0"/>
            </a:xfrm>
            <a:prstGeom prst="line">
              <a:avLst/>
            </a:prstGeom>
            <a:ln w="952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23"/>
            <p:cNvCxnSpPr/>
            <p:nvPr/>
          </p:nvCxnSpPr>
          <p:spPr>
            <a:xfrm>
              <a:off x="611562" y="6290736"/>
              <a:ext cx="1891406" cy="0"/>
            </a:xfrm>
            <a:prstGeom prst="line">
              <a:avLst/>
            </a:prstGeom>
            <a:ln w="952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0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5995" y="6072442"/>
            <a:ext cx="828493" cy="68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1259632" y="193030"/>
            <a:ext cx="7884368" cy="378449"/>
          </a:xfrm>
          <a:prstGeom prst="rect">
            <a:avLst/>
          </a:prstGeom>
          <a:solidFill>
            <a:srgbClr val="3F6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600" b="1" dirty="0" smtClean="0">
                <a:latin typeface="Tahoma"/>
                <a:cs typeface="Tahoma"/>
              </a:rPr>
              <a:t>GOVERNANÇA DO PROJETO</a:t>
            </a:r>
            <a:endParaRPr lang="en-US" sz="2600" b="1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5" name="Rectangle 2"/>
          <p:cNvSpPr/>
          <p:nvPr/>
        </p:nvSpPr>
        <p:spPr>
          <a:xfrm>
            <a:off x="1043608" y="908720"/>
            <a:ext cx="6912768" cy="4248472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tângulo de cantos arredondados 65"/>
          <p:cNvSpPr/>
          <p:nvPr/>
        </p:nvSpPr>
        <p:spPr>
          <a:xfrm>
            <a:off x="240958" y="2234592"/>
            <a:ext cx="2425700" cy="1642963"/>
          </a:xfrm>
          <a:prstGeom prst="roundRect">
            <a:avLst/>
          </a:prstGeom>
          <a:solidFill>
            <a:srgbClr val="DDD9C3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SEPLAN</a:t>
            </a:r>
          </a:p>
          <a:p>
            <a:pPr algn="ctr"/>
            <a:endParaRPr lang="pt-BR" sz="1400" b="1" dirty="0"/>
          </a:p>
          <a:p>
            <a:pPr algn="ctr"/>
            <a:r>
              <a:rPr lang="pt-BR" sz="2000" b="1" dirty="0"/>
              <a:t>Instituto Publix</a:t>
            </a:r>
          </a:p>
        </p:txBody>
      </p:sp>
      <p:sp>
        <p:nvSpPr>
          <p:cNvPr id="27" name="Retângulo de cantos arredondados 68">
            <a:hlinkClick r:id="" action="ppaction://noaction"/>
          </p:cNvPr>
          <p:cNvSpPr/>
          <p:nvPr/>
        </p:nvSpPr>
        <p:spPr>
          <a:xfrm>
            <a:off x="6372200" y="1448321"/>
            <a:ext cx="2425700" cy="719656"/>
          </a:xfrm>
          <a:prstGeom prst="roundRect">
            <a:avLst/>
          </a:prstGeom>
          <a:solidFill>
            <a:srgbClr val="4FC0DB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Representantes das áreas (Grupo Técnico)</a:t>
            </a:r>
          </a:p>
        </p:txBody>
      </p:sp>
      <p:sp>
        <p:nvSpPr>
          <p:cNvPr id="28" name="Retângulo de cantos arredondados 73"/>
          <p:cNvSpPr/>
          <p:nvPr/>
        </p:nvSpPr>
        <p:spPr>
          <a:xfrm>
            <a:off x="6372200" y="2275942"/>
            <a:ext cx="2425700" cy="719656"/>
          </a:xfrm>
          <a:prstGeom prst="roundRect">
            <a:avLst/>
          </a:prstGeom>
          <a:solidFill>
            <a:srgbClr val="4FC0DB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Colaboradores Eventuais</a:t>
            </a:r>
          </a:p>
        </p:txBody>
      </p:sp>
      <p:sp>
        <p:nvSpPr>
          <p:cNvPr id="29" name="Retângulo de cantos arredondados 74"/>
          <p:cNvSpPr/>
          <p:nvPr/>
        </p:nvSpPr>
        <p:spPr>
          <a:xfrm>
            <a:off x="6372200" y="3103563"/>
            <a:ext cx="2425700" cy="719656"/>
          </a:xfrm>
          <a:prstGeom prst="roundRect">
            <a:avLst/>
          </a:prstGeom>
          <a:solidFill>
            <a:srgbClr val="4FC0DB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Grupo </a:t>
            </a:r>
            <a:r>
              <a:rPr lang="pt-BR" b="1" dirty="0" smtClean="0"/>
              <a:t>Gestor</a:t>
            </a:r>
          </a:p>
          <a:p>
            <a:pPr algn="ctr"/>
            <a:r>
              <a:rPr lang="pt-BR" sz="1200" b="1" dirty="0" smtClean="0"/>
              <a:t>(Anna Cláudia, Breno </a:t>
            </a:r>
            <a:r>
              <a:rPr lang="pt-BR" sz="1200" b="1" dirty="0" err="1" smtClean="0"/>
              <a:t>Roos</a:t>
            </a:r>
            <a:r>
              <a:rPr lang="pt-BR" sz="1200" b="1" dirty="0" smtClean="0"/>
              <a:t>, Américo Maia e Alexandre Varela)</a:t>
            </a:r>
            <a:endParaRPr lang="pt-BR" sz="1200" b="1" dirty="0"/>
          </a:p>
        </p:txBody>
      </p:sp>
      <p:sp>
        <p:nvSpPr>
          <p:cNvPr id="30" name="Retângulo de cantos arredondados 75"/>
          <p:cNvSpPr/>
          <p:nvPr/>
        </p:nvSpPr>
        <p:spPr>
          <a:xfrm>
            <a:off x="6385496" y="3931184"/>
            <a:ext cx="2425700" cy="719656"/>
          </a:xfrm>
          <a:prstGeom prst="roundRect">
            <a:avLst/>
          </a:prstGeom>
          <a:solidFill>
            <a:srgbClr val="4FC0DB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i="1" dirty="0"/>
              <a:t>Stakeholders</a:t>
            </a:r>
          </a:p>
        </p:txBody>
      </p:sp>
      <p:sp>
        <p:nvSpPr>
          <p:cNvPr id="31" name="Retângulo de cantos arredondados 76"/>
          <p:cNvSpPr/>
          <p:nvPr/>
        </p:nvSpPr>
        <p:spPr>
          <a:xfrm>
            <a:off x="774802" y="4876687"/>
            <a:ext cx="7737475" cy="719656"/>
          </a:xfrm>
          <a:prstGeom prst="roundRect">
            <a:avLst/>
          </a:prstGeom>
          <a:solidFill>
            <a:srgbClr val="F9EB79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Sociedade</a:t>
            </a:r>
          </a:p>
        </p:txBody>
      </p:sp>
      <p:sp>
        <p:nvSpPr>
          <p:cNvPr id="32" name="CaixaDeTexto 67"/>
          <p:cNvSpPr txBox="1"/>
          <p:nvPr/>
        </p:nvSpPr>
        <p:spPr>
          <a:xfrm>
            <a:off x="2107991" y="979190"/>
            <a:ext cx="4784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Governo do Estado do Rio Grande do Norte</a:t>
            </a:r>
            <a:endParaRPr lang="pt-BR" sz="2000" b="1" dirty="0"/>
          </a:p>
        </p:txBody>
      </p:sp>
      <p:sp>
        <p:nvSpPr>
          <p:cNvPr id="33" name="Retângulo de cantos arredondados 207"/>
          <p:cNvSpPr/>
          <p:nvPr/>
        </p:nvSpPr>
        <p:spPr>
          <a:xfrm>
            <a:off x="6553200" y="5385105"/>
            <a:ext cx="1766446" cy="345208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Grupos Focais</a:t>
            </a:r>
          </a:p>
        </p:txBody>
      </p:sp>
      <p:pic>
        <p:nvPicPr>
          <p:cNvPr id="3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398" y="2060848"/>
            <a:ext cx="2412669" cy="1990452"/>
          </a:xfrm>
          <a:prstGeom prst="rect">
            <a:avLst/>
          </a:prstGeom>
        </p:spPr>
      </p:pic>
      <p:cxnSp>
        <p:nvCxnSpPr>
          <p:cNvPr id="35" name="Conector reto 34"/>
          <p:cNvCxnSpPr/>
          <p:nvPr/>
        </p:nvCxnSpPr>
        <p:spPr>
          <a:xfrm flipV="1">
            <a:off x="2267744" y="1628800"/>
            <a:ext cx="0" cy="60579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>
            <a:off x="2267744" y="1628800"/>
            <a:ext cx="4117752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>
            <a:endCxn id="28" idx="1"/>
          </p:cNvCxnSpPr>
          <p:nvPr/>
        </p:nvCxnSpPr>
        <p:spPr>
          <a:xfrm>
            <a:off x="2666658" y="2635770"/>
            <a:ext cx="3705542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/>
          <p:nvPr/>
        </p:nvCxnSpPr>
        <p:spPr>
          <a:xfrm>
            <a:off x="2665022" y="3460860"/>
            <a:ext cx="3705542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2267744" y="3877555"/>
            <a:ext cx="0" cy="60579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>
            <a:off x="2252812" y="4483347"/>
            <a:ext cx="4117752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have esquerda 40"/>
          <p:cNvSpPr/>
          <p:nvPr/>
        </p:nvSpPr>
        <p:spPr>
          <a:xfrm rot="5400000">
            <a:off x="4490928" y="1112450"/>
            <a:ext cx="305224" cy="7352211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2" name="Grupo 41"/>
          <p:cNvGrpSpPr/>
          <p:nvPr/>
        </p:nvGrpSpPr>
        <p:grpSpPr>
          <a:xfrm>
            <a:off x="6034518" y="1770719"/>
            <a:ext cx="367104" cy="321953"/>
            <a:chOff x="5788243" y="2887767"/>
            <a:chExt cx="415753" cy="440408"/>
          </a:xfrm>
        </p:grpSpPr>
        <p:sp>
          <p:nvSpPr>
            <p:cNvPr id="43" name="Elipse 42">
              <a:hlinkClick r:id="" action="ppaction://noaction"/>
            </p:cNvPr>
            <p:cNvSpPr/>
            <p:nvPr/>
          </p:nvSpPr>
          <p:spPr>
            <a:xfrm>
              <a:off x="5788243" y="2887767"/>
              <a:ext cx="415753" cy="44040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4" name="Imagem 43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4">
              <a:lum bright="-40000" contrast="-40000"/>
            </a:blip>
            <a:stretch>
              <a:fillRect/>
            </a:stretch>
          </p:blipFill>
          <p:spPr>
            <a:xfrm>
              <a:off x="5859285" y="2979631"/>
              <a:ext cx="296062" cy="296062"/>
            </a:xfrm>
            <a:prstGeom prst="rect">
              <a:avLst/>
            </a:prstGeom>
          </p:spPr>
        </p:pic>
      </p:grpSp>
      <p:sp>
        <p:nvSpPr>
          <p:cNvPr id="45" name="TextBox 9"/>
          <p:cNvSpPr txBox="1"/>
          <p:nvPr/>
        </p:nvSpPr>
        <p:spPr>
          <a:xfrm>
            <a:off x="296150" y="6084004"/>
            <a:ext cx="45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3850515"/>
            <a:ext cx="26666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 smtClean="0"/>
              <a:t>Caio Marini (Coordenador Geral e da frente Estratégia)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 smtClean="0"/>
              <a:t>Carolina Siqueira (Coordenadora Técnica)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 smtClean="0"/>
              <a:t>Maria Lúcia </a:t>
            </a:r>
            <a:r>
              <a:rPr lang="pt-BR" sz="1400" b="1" dirty="0"/>
              <a:t>/ Sandra </a:t>
            </a:r>
            <a:r>
              <a:rPr lang="pt-BR" sz="1400" b="1" dirty="0" err="1" smtClean="0"/>
              <a:t>Klosovski</a:t>
            </a:r>
            <a:r>
              <a:rPr lang="pt-BR" sz="1400" b="1" dirty="0" smtClean="0"/>
              <a:t> (frente estrutura)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 smtClean="0"/>
              <a:t>Cristina Torres </a:t>
            </a:r>
          </a:p>
          <a:p>
            <a:r>
              <a:rPr lang="pt-BR" sz="1400" b="1" dirty="0"/>
              <a:t> </a:t>
            </a:r>
            <a:r>
              <a:rPr lang="pt-BR" sz="1400" b="1" dirty="0" smtClean="0"/>
              <a:t>      (frente processos)</a:t>
            </a:r>
            <a:endParaRPr lang="pt-BR" sz="1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525863" y="2179915"/>
            <a:ext cx="1847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Sec. Gustavo Nogueira</a:t>
            </a:r>
          </a:p>
          <a:p>
            <a:r>
              <a:rPr lang="pt-BR" sz="1400" b="1" dirty="0" smtClean="0"/>
              <a:t>(Coordenador Geral)</a:t>
            </a:r>
            <a:endParaRPr lang="pt-BR" sz="1400" b="1" dirty="0"/>
          </a:p>
        </p:txBody>
      </p:sp>
      <p:grpSp>
        <p:nvGrpSpPr>
          <p:cNvPr id="53" name="Group 19"/>
          <p:cNvGrpSpPr/>
          <p:nvPr/>
        </p:nvGrpSpPr>
        <p:grpSpPr>
          <a:xfrm>
            <a:off x="6396005" y="6121807"/>
            <a:ext cx="1584176" cy="584776"/>
            <a:chOff x="539552" y="5714672"/>
            <a:chExt cx="2160240" cy="584776"/>
          </a:xfrm>
        </p:grpSpPr>
        <p:sp>
          <p:nvSpPr>
            <p:cNvPr id="54" name="TextBox 20"/>
            <p:cNvSpPr txBox="1"/>
            <p:nvPr/>
          </p:nvSpPr>
          <p:spPr>
            <a:xfrm>
              <a:off x="539552" y="5714672"/>
              <a:ext cx="2160240" cy="584776"/>
            </a:xfrm>
            <a:prstGeom prst="rect">
              <a:avLst/>
            </a:prstGeom>
            <a:noFill/>
            <a:ln w="127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 E P L A N</a:t>
              </a:r>
            </a:p>
            <a:p>
              <a:r>
                <a:rPr lang="en-US" sz="700" b="1" dirty="0" smtClean="0"/>
                <a:t>SECRETARIA DE ESTADO DO PLANEJAMENTO E FINANÇAS</a:t>
              </a:r>
              <a:endParaRPr lang="en-US" sz="700" b="1" dirty="0"/>
            </a:p>
          </p:txBody>
        </p:sp>
        <p:cxnSp>
          <p:nvCxnSpPr>
            <p:cNvPr id="55" name="Straight Connector 21"/>
            <p:cNvCxnSpPr/>
            <p:nvPr/>
          </p:nvCxnSpPr>
          <p:spPr>
            <a:xfrm>
              <a:off x="611562" y="5714672"/>
              <a:ext cx="1891406" cy="0"/>
            </a:xfrm>
            <a:prstGeom prst="line">
              <a:avLst/>
            </a:prstGeom>
            <a:ln w="2857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2"/>
            <p:cNvCxnSpPr/>
            <p:nvPr/>
          </p:nvCxnSpPr>
          <p:spPr>
            <a:xfrm>
              <a:off x="611562" y="6002704"/>
              <a:ext cx="1891406" cy="0"/>
            </a:xfrm>
            <a:prstGeom prst="line">
              <a:avLst/>
            </a:prstGeom>
            <a:ln w="952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3"/>
            <p:cNvCxnSpPr/>
            <p:nvPr/>
          </p:nvCxnSpPr>
          <p:spPr>
            <a:xfrm>
              <a:off x="611562" y="6290736"/>
              <a:ext cx="1891406" cy="0"/>
            </a:xfrm>
            <a:prstGeom prst="line">
              <a:avLst/>
            </a:prstGeom>
            <a:ln w="952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995" y="6072442"/>
            <a:ext cx="828493" cy="68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4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1259632" y="187286"/>
            <a:ext cx="7884368" cy="384193"/>
          </a:xfrm>
          <a:prstGeom prst="rect">
            <a:avLst/>
          </a:prstGeom>
          <a:solidFill>
            <a:srgbClr val="3F6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600" b="1" dirty="0" smtClean="0">
                <a:latin typeface="Tahoma"/>
                <a:cs typeface="Tahoma"/>
              </a:rPr>
              <a:t>ATRIBUIÇÕES DO GRUPO TÉCNICO</a:t>
            </a:r>
            <a:endParaRPr lang="en-US" sz="2600" b="1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627" y="996287"/>
            <a:ext cx="78747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Levantar os principais </a:t>
            </a:r>
            <a:r>
              <a:rPr lang="pt-BR" sz="2800" b="1" dirty="0" smtClean="0"/>
              <a:t>documentos</a:t>
            </a:r>
            <a:r>
              <a:rPr lang="pt-BR" sz="2800" dirty="0" smtClean="0"/>
              <a:t> e </a:t>
            </a:r>
            <a:r>
              <a:rPr lang="pt-BR" sz="2800" b="1" dirty="0" smtClean="0"/>
              <a:t>informações</a:t>
            </a:r>
            <a:r>
              <a:rPr lang="pt-BR" sz="2800" dirty="0" smtClean="0"/>
              <a:t> afins ao órgão, que sejam necessários para o desenvolvimento dos trabalhos do Projeto;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Apresentar e articular as </a:t>
            </a:r>
            <a:r>
              <a:rPr lang="pt-BR" sz="2800" dirty="0" err="1" smtClean="0"/>
              <a:t>pessoas-chave</a:t>
            </a:r>
            <a:r>
              <a:rPr lang="pt-BR" sz="2800" dirty="0" smtClean="0"/>
              <a:t> para </a:t>
            </a:r>
            <a:r>
              <a:rPr lang="pt-BR" sz="2800" b="1" dirty="0" smtClean="0"/>
              <a:t>entrevistas</a:t>
            </a:r>
            <a:r>
              <a:rPr lang="pt-BR" sz="2800" dirty="0" smtClean="0"/>
              <a:t>, </a:t>
            </a:r>
            <a:r>
              <a:rPr lang="pt-BR" sz="2800" b="1" dirty="0" smtClean="0"/>
              <a:t>discussões</a:t>
            </a:r>
            <a:r>
              <a:rPr lang="pt-BR" sz="2800" dirty="0" smtClean="0"/>
              <a:t> e </a:t>
            </a:r>
            <a:r>
              <a:rPr lang="pt-BR" sz="2800" b="1" dirty="0" smtClean="0"/>
              <a:t>visitas técnicas</a:t>
            </a:r>
            <a:r>
              <a:rPr lang="pt-BR" sz="2800" dirty="0" smtClean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Participar de discussões afins às atividades do Projeto para </a:t>
            </a:r>
            <a:r>
              <a:rPr lang="pt-BR" sz="2800" b="1" dirty="0" smtClean="0"/>
              <a:t>validar</a:t>
            </a:r>
            <a:r>
              <a:rPr lang="pt-BR" sz="2800" dirty="0" smtClean="0"/>
              <a:t> no âmbito de seu órgão;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u="sng" dirty="0" smtClean="0"/>
              <a:t>Dedicação estimada</a:t>
            </a:r>
            <a:r>
              <a:rPr lang="pt-BR" sz="2800" dirty="0" smtClean="0"/>
              <a:t>: em torno de 10 a 15 horas semanais, com maior intensidade nos primeiros 5 meses do Projeto (agosto a dezembro de 2015).</a:t>
            </a:r>
          </a:p>
        </p:txBody>
      </p:sp>
      <p:sp>
        <p:nvSpPr>
          <p:cNvPr id="12" name="TextBox 9"/>
          <p:cNvSpPr txBox="1"/>
          <p:nvPr/>
        </p:nvSpPr>
        <p:spPr>
          <a:xfrm>
            <a:off x="296150" y="6084004"/>
            <a:ext cx="45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5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13" name="Group 19"/>
          <p:cNvGrpSpPr/>
          <p:nvPr/>
        </p:nvGrpSpPr>
        <p:grpSpPr>
          <a:xfrm>
            <a:off x="6396005" y="6121807"/>
            <a:ext cx="1584176" cy="584776"/>
            <a:chOff x="539552" y="5714672"/>
            <a:chExt cx="2160240" cy="584776"/>
          </a:xfrm>
        </p:grpSpPr>
        <p:sp>
          <p:nvSpPr>
            <p:cNvPr id="14" name="TextBox 20"/>
            <p:cNvSpPr txBox="1"/>
            <p:nvPr/>
          </p:nvSpPr>
          <p:spPr>
            <a:xfrm>
              <a:off x="539552" y="5714672"/>
              <a:ext cx="2160240" cy="584776"/>
            </a:xfrm>
            <a:prstGeom prst="rect">
              <a:avLst/>
            </a:prstGeom>
            <a:noFill/>
            <a:ln w="127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 E P L A N</a:t>
              </a:r>
            </a:p>
            <a:p>
              <a:r>
                <a:rPr lang="en-US" sz="700" b="1" dirty="0" smtClean="0"/>
                <a:t>SECRETARIA DE ESTADO DO PLANEJAMENTO E FINANÇAS</a:t>
              </a:r>
              <a:endParaRPr lang="en-US" sz="700" b="1" dirty="0"/>
            </a:p>
          </p:txBody>
        </p:sp>
        <p:cxnSp>
          <p:nvCxnSpPr>
            <p:cNvPr id="15" name="Straight Connector 21"/>
            <p:cNvCxnSpPr/>
            <p:nvPr/>
          </p:nvCxnSpPr>
          <p:spPr>
            <a:xfrm>
              <a:off x="611562" y="5714672"/>
              <a:ext cx="1891406" cy="0"/>
            </a:xfrm>
            <a:prstGeom prst="line">
              <a:avLst/>
            </a:prstGeom>
            <a:ln w="2857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2"/>
            <p:cNvCxnSpPr/>
            <p:nvPr/>
          </p:nvCxnSpPr>
          <p:spPr>
            <a:xfrm>
              <a:off x="611562" y="6002704"/>
              <a:ext cx="1891406" cy="0"/>
            </a:xfrm>
            <a:prstGeom prst="line">
              <a:avLst/>
            </a:prstGeom>
            <a:ln w="952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3"/>
            <p:cNvCxnSpPr/>
            <p:nvPr/>
          </p:nvCxnSpPr>
          <p:spPr>
            <a:xfrm>
              <a:off x="611562" y="6290736"/>
              <a:ext cx="1891406" cy="0"/>
            </a:xfrm>
            <a:prstGeom prst="line">
              <a:avLst/>
            </a:prstGeom>
            <a:ln w="952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995" y="6072442"/>
            <a:ext cx="828493" cy="68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2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1259632" y="183320"/>
            <a:ext cx="7884368" cy="388159"/>
          </a:xfrm>
          <a:prstGeom prst="rect">
            <a:avLst/>
          </a:prstGeom>
          <a:solidFill>
            <a:srgbClr val="3F6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600" b="1" dirty="0" smtClean="0">
                <a:latin typeface="Tahoma"/>
                <a:cs typeface="Tahoma"/>
              </a:rPr>
              <a:t>VISÃO GERAL – FRENTES DE TRABALHO</a:t>
            </a:r>
            <a:endParaRPr lang="en-US" sz="2600" b="1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7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F1CB42-19C5-EF46-8480-AA986FC5819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6" name="Retângulo 75"/>
          <p:cNvSpPr/>
          <p:nvPr/>
        </p:nvSpPr>
        <p:spPr>
          <a:xfrm>
            <a:off x="0" y="6081649"/>
            <a:ext cx="9144000" cy="77635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7" name="Conector reto 76"/>
          <p:cNvCxnSpPr/>
          <p:nvPr/>
        </p:nvCxnSpPr>
        <p:spPr>
          <a:xfrm>
            <a:off x="7664921" y="1305753"/>
            <a:ext cx="12700" cy="50990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ector de seta reta 77"/>
          <p:cNvCxnSpPr/>
          <p:nvPr/>
        </p:nvCxnSpPr>
        <p:spPr>
          <a:xfrm>
            <a:off x="91919" y="6377898"/>
            <a:ext cx="88367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Conector reto 78"/>
          <p:cNvCxnSpPr/>
          <p:nvPr/>
        </p:nvCxnSpPr>
        <p:spPr>
          <a:xfrm>
            <a:off x="3942413" y="1305753"/>
            <a:ext cx="14240" cy="50990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CaixaDeTexto 79"/>
          <p:cNvSpPr txBox="1"/>
          <p:nvPr/>
        </p:nvSpPr>
        <p:spPr>
          <a:xfrm>
            <a:off x="1535597" y="2175776"/>
            <a:ext cx="1021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/>
              <a:t>Estratégia</a:t>
            </a:r>
            <a:endParaRPr lang="pt-BR" sz="1600" b="1" dirty="0"/>
          </a:p>
        </p:txBody>
      </p:sp>
      <p:cxnSp>
        <p:nvCxnSpPr>
          <p:cNvPr id="81" name="Conector de seta reta 80"/>
          <p:cNvCxnSpPr/>
          <p:nvPr/>
        </p:nvCxnSpPr>
        <p:spPr>
          <a:xfrm flipV="1">
            <a:off x="182219" y="1968784"/>
            <a:ext cx="3760194" cy="52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" name="CaixaDeTexto 81"/>
          <p:cNvSpPr txBox="1"/>
          <p:nvPr/>
        </p:nvSpPr>
        <p:spPr>
          <a:xfrm>
            <a:off x="253958" y="1592581"/>
            <a:ext cx="338555" cy="27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/>
              <a:t>E1</a:t>
            </a:r>
            <a:endParaRPr lang="pt-BR" sz="1200" b="1" dirty="0"/>
          </a:p>
        </p:txBody>
      </p:sp>
      <p:sp>
        <p:nvSpPr>
          <p:cNvPr id="83" name="Elipse 82"/>
          <p:cNvSpPr/>
          <p:nvPr/>
        </p:nvSpPr>
        <p:spPr>
          <a:xfrm>
            <a:off x="351235" y="1902061"/>
            <a:ext cx="144000" cy="144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84" name="Elipse 83"/>
          <p:cNvSpPr/>
          <p:nvPr/>
        </p:nvSpPr>
        <p:spPr>
          <a:xfrm>
            <a:off x="1201628" y="1902061"/>
            <a:ext cx="144000" cy="144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85" name="CaixaDeTexto 84"/>
          <p:cNvSpPr txBox="1"/>
          <p:nvPr/>
        </p:nvSpPr>
        <p:spPr>
          <a:xfrm>
            <a:off x="1104351" y="1592581"/>
            <a:ext cx="338554" cy="27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/>
              <a:t>E2</a:t>
            </a:r>
            <a:endParaRPr lang="pt-BR" sz="1200" b="1" dirty="0"/>
          </a:p>
        </p:txBody>
      </p:sp>
      <p:sp>
        <p:nvSpPr>
          <p:cNvPr id="86" name="Elipse 85"/>
          <p:cNvSpPr/>
          <p:nvPr/>
        </p:nvSpPr>
        <p:spPr>
          <a:xfrm>
            <a:off x="2001186" y="1902061"/>
            <a:ext cx="144000" cy="144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87" name="CaixaDeTexto 86"/>
          <p:cNvSpPr txBox="1"/>
          <p:nvPr/>
        </p:nvSpPr>
        <p:spPr>
          <a:xfrm>
            <a:off x="1903909" y="1592581"/>
            <a:ext cx="338554" cy="27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/>
              <a:t>E3</a:t>
            </a:r>
            <a:endParaRPr lang="pt-BR" sz="1200" b="1" dirty="0"/>
          </a:p>
        </p:txBody>
      </p:sp>
      <p:sp>
        <p:nvSpPr>
          <p:cNvPr id="88" name="Elipse 87"/>
          <p:cNvSpPr/>
          <p:nvPr/>
        </p:nvSpPr>
        <p:spPr>
          <a:xfrm>
            <a:off x="2826376" y="1902061"/>
            <a:ext cx="144000" cy="144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89" name="CaixaDeTexto 88"/>
          <p:cNvSpPr txBox="1"/>
          <p:nvPr/>
        </p:nvSpPr>
        <p:spPr>
          <a:xfrm>
            <a:off x="2505590" y="1592581"/>
            <a:ext cx="785573" cy="27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E4</a:t>
            </a:r>
            <a:endParaRPr lang="pt-BR" sz="1200" b="1" dirty="0"/>
          </a:p>
        </p:txBody>
      </p:sp>
      <p:sp>
        <p:nvSpPr>
          <p:cNvPr id="90" name="Elipse 89"/>
          <p:cNvSpPr/>
          <p:nvPr/>
        </p:nvSpPr>
        <p:spPr>
          <a:xfrm>
            <a:off x="3575568" y="1902061"/>
            <a:ext cx="144000" cy="144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91" name="CaixaDeTexto 90"/>
          <p:cNvSpPr txBox="1"/>
          <p:nvPr/>
        </p:nvSpPr>
        <p:spPr>
          <a:xfrm>
            <a:off x="3478291" y="1592581"/>
            <a:ext cx="338554" cy="27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/>
              <a:t>E5</a:t>
            </a:r>
            <a:endParaRPr lang="pt-BR" sz="1200" b="1" dirty="0"/>
          </a:p>
        </p:txBody>
      </p:sp>
      <p:sp>
        <p:nvSpPr>
          <p:cNvPr id="92" name="CaixaDeTexto 91"/>
          <p:cNvSpPr txBox="1"/>
          <p:nvPr/>
        </p:nvSpPr>
        <p:spPr>
          <a:xfrm>
            <a:off x="2281160" y="3509834"/>
            <a:ext cx="2270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/>
              <a:t>Estrutura Organizacional</a:t>
            </a:r>
            <a:endParaRPr lang="pt-BR" sz="1600" b="1" dirty="0"/>
          </a:p>
        </p:txBody>
      </p:sp>
      <p:cxnSp>
        <p:nvCxnSpPr>
          <p:cNvPr id="93" name="Conector de seta reta 92"/>
          <p:cNvCxnSpPr/>
          <p:nvPr/>
        </p:nvCxnSpPr>
        <p:spPr>
          <a:xfrm>
            <a:off x="186841" y="3255403"/>
            <a:ext cx="624996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CaixaDeTexto 93"/>
          <p:cNvSpPr txBox="1"/>
          <p:nvPr/>
        </p:nvSpPr>
        <p:spPr>
          <a:xfrm>
            <a:off x="1373192" y="2904283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/>
              <a:t>E6</a:t>
            </a:r>
            <a:endParaRPr lang="pt-BR" sz="1200" b="1" dirty="0"/>
          </a:p>
        </p:txBody>
      </p:sp>
      <p:sp>
        <p:nvSpPr>
          <p:cNvPr id="95" name="Elipse 94"/>
          <p:cNvSpPr/>
          <p:nvPr/>
        </p:nvSpPr>
        <p:spPr>
          <a:xfrm>
            <a:off x="1470469" y="3194777"/>
            <a:ext cx="144000" cy="144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96" name="Elipse 95"/>
          <p:cNvSpPr/>
          <p:nvPr/>
        </p:nvSpPr>
        <p:spPr>
          <a:xfrm>
            <a:off x="3537516" y="3186068"/>
            <a:ext cx="144000" cy="144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97" name="CaixaDeTexto 96"/>
          <p:cNvSpPr txBox="1"/>
          <p:nvPr/>
        </p:nvSpPr>
        <p:spPr>
          <a:xfrm>
            <a:off x="3440239" y="2904283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/>
              <a:t>E7</a:t>
            </a:r>
            <a:endParaRPr lang="pt-BR" sz="1200" b="1" dirty="0"/>
          </a:p>
        </p:txBody>
      </p:sp>
      <p:sp>
        <p:nvSpPr>
          <p:cNvPr id="98" name="Elipse 97"/>
          <p:cNvSpPr/>
          <p:nvPr/>
        </p:nvSpPr>
        <p:spPr>
          <a:xfrm>
            <a:off x="4515748" y="3181962"/>
            <a:ext cx="144000" cy="144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99" name="CaixaDeTexto 98"/>
          <p:cNvSpPr txBox="1"/>
          <p:nvPr/>
        </p:nvSpPr>
        <p:spPr>
          <a:xfrm>
            <a:off x="4418471" y="2904283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/>
              <a:t>E8</a:t>
            </a:r>
            <a:endParaRPr lang="pt-BR" sz="1200" b="1" dirty="0"/>
          </a:p>
        </p:txBody>
      </p:sp>
      <p:sp>
        <p:nvSpPr>
          <p:cNvPr id="100" name="Elipse 99"/>
          <p:cNvSpPr/>
          <p:nvPr/>
        </p:nvSpPr>
        <p:spPr>
          <a:xfrm>
            <a:off x="5780961" y="3186067"/>
            <a:ext cx="144000" cy="144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01" name="CaixaDeTexto 100"/>
          <p:cNvSpPr txBox="1"/>
          <p:nvPr/>
        </p:nvSpPr>
        <p:spPr>
          <a:xfrm>
            <a:off x="5460175" y="2904283"/>
            <a:ext cx="785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E9</a:t>
            </a:r>
            <a:endParaRPr lang="pt-BR" sz="1200" b="1" dirty="0"/>
          </a:p>
        </p:txBody>
      </p:sp>
      <p:cxnSp>
        <p:nvCxnSpPr>
          <p:cNvPr id="102" name="Conector de seta reta 101"/>
          <p:cNvCxnSpPr/>
          <p:nvPr/>
        </p:nvCxnSpPr>
        <p:spPr>
          <a:xfrm flipV="1">
            <a:off x="186841" y="5003045"/>
            <a:ext cx="8680154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" name="CaixaDeTexto 102"/>
          <p:cNvSpPr txBox="1"/>
          <p:nvPr/>
        </p:nvSpPr>
        <p:spPr>
          <a:xfrm>
            <a:off x="240657" y="4629351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/>
              <a:t>E10</a:t>
            </a:r>
            <a:endParaRPr lang="pt-BR" sz="1200" b="1" dirty="0"/>
          </a:p>
        </p:txBody>
      </p:sp>
      <p:sp>
        <p:nvSpPr>
          <p:cNvPr id="104" name="Elipse 103"/>
          <p:cNvSpPr/>
          <p:nvPr/>
        </p:nvSpPr>
        <p:spPr>
          <a:xfrm>
            <a:off x="377207" y="4921442"/>
            <a:ext cx="144000" cy="144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05" name="Elipse 104"/>
          <p:cNvSpPr/>
          <p:nvPr/>
        </p:nvSpPr>
        <p:spPr>
          <a:xfrm>
            <a:off x="2982762" y="4921442"/>
            <a:ext cx="144000" cy="144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06" name="CaixaDeTexto 105"/>
          <p:cNvSpPr txBox="1"/>
          <p:nvPr/>
        </p:nvSpPr>
        <p:spPr>
          <a:xfrm>
            <a:off x="2853038" y="4629351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/>
              <a:t>E11</a:t>
            </a:r>
            <a:endParaRPr lang="pt-BR" sz="1200" b="1" dirty="0"/>
          </a:p>
        </p:txBody>
      </p:sp>
      <p:sp>
        <p:nvSpPr>
          <p:cNvPr id="107" name="Elipse 106"/>
          <p:cNvSpPr/>
          <p:nvPr/>
        </p:nvSpPr>
        <p:spPr>
          <a:xfrm>
            <a:off x="4515748" y="4921442"/>
            <a:ext cx="144000" cy="144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08" name="CaixaDeTexto 107"/>
          <p:cNvSpPr txBox="1"/>
          <p:nvPr/>
        </p:nvSpPr>
        <p:spPr>
          <a:xfrm>
            <a:off x="4379197" y="4629351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/>
              <a:t>E12</a:t>
            </a:r>
            <a:endParaRPr lang="pt-BR" sz="1200" b="1" dirty="0"/>
          </a:p>
        </p:txBody>
      </p:sp>
      <p:sp>
        <p:nvSpPr>
          <p:cNvPr id="109" name="Elipse 108"/>
          <p:cNvSpPr/>
          <p:nvPr/>
        </p:nvSpPr>
        <p:spPr>
          <a:xfrm>
            <a:off x="5425387" y="4921442"/>
            <a:ext cx="144000" cy="144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10" name="CaixaDeTexto 109"/>
          <p:cNvSpPr txBox="1"/>
          <p:nvPr/>
        </p:nvSpPr>
        <p:spPr>
          <a:xfrm>
            <a:off x="5283563" y="4629351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/>
              <a:t>E13</a:t>
            </a:r>
            <a:endParaRPr lang="pt-BR" sz="1200" b="1" dirty="0"/>
          </a:p>
        </p:txBody>
      </p:sp>
      <p:sp>
        <p:nvSpPr>
          <p:cNvPr id="111" name="Elipse 110"/>
          <p:cNvSpPr/>
          <p:nvPr/>
        </p:nvSpPr>
        <p:spPr>
          <a:xfrm>
            <a:off x="6081033" y="4921442"/>
            <a:ext cx="144000" cy="144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12" name="CaixaDeTexto 111"/>
          <p:cNvSpPr txBox="1"/>
          <p:nvPr/>
        </p:nvSpPr>
        <p:spPr>
          <a:xfrm>
            <a:off x="5963863" y="4629351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/>
              <a:t>E14</a:t>
            </a:r>
            <a:endParaRPr lang="pt-BR" sz="1200" b="1" dirty="0"/>
          </a:p>
        </p:txBody>
      </p:sp>
      <p:sp>
        <p:nvSpPr>
          <p:cNvPr id="113" name="Elipse 112"/>
          <p:cNvSpPr/>
          <p:nvPr/>
        </p:nvSpPr>
        <p:spPr>
          <a:xfrm>
            <a:off x="7903057" y="4921442"/>
            <a:ext cx="144000" cy="144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14" name="CaixaDeTexto 113"/>
          <p:cNvSpPr txBox="1"/>
          <p:nvPr/>
        </p:nvSpPr>
        <p:spPr>
          <a:xfrm>
            <a:off x="7772440" y="4629351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/>
              <a:t>E15</a:t>
            </a:r>
            <a:endParaRPr lang="pt-BR" sz="1200" b="1" dirty="0"/>
          </a:p>
        </p:txBody>
      </p:sp>
      <p:sp>
        <p:nvSpPr>
          <p:cNvPr id="115" name="Elipse 114"/>
          <p:cNvSpPr/>
          <p:nvPr/>
        </p:nvSpPr>
        <p:spPr>
          <a:xfrm>
            <a:off x="8483709" y="4921442"/>
            <a:ext cx="144000" cy="144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16" name="CaixaDeTexto 115"/>
          <p:cNvSpPr txBox="1"/>
          <p:nvPr/>
        </p:nvSpPr>
        <p:spPr>
          <a:xfrm>
            <a:off x="8352344" y="4629351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/>
              <a:t>E16</a:t>
            </a:r>
            <a:endParaRPr lang="pt-BR" sz="1200" b="1" dirty="0"/>
          </a:p>
        </p:txBody>
      </p:sp>
      <p:sp>
        <p:nvSpPr>
          <p:cNvPr id="117" name="Elipse 116"/>
          <p:cNvSpPr/>
          <p:nvPr/>
        </p:nvSpPr>
        <p:spPr>
          <a:xfrm>
            <a:off x="8259526" y="5635104"/>
            <a:ext cx="144000" cy="1440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18" name="CaixaDeTexto 117"/>
          <p:cNvSpPr txBox="1"/>
          <p:nvPr/>
        </p:nvSpPr>
        <p:spPr>
          <a:xfrm>
            <a:off x="8112660" y="5346113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/>
              <a:t>E17</a:t>
            </a:r>
          </a:p>
        </p:txBody>
      </p:sp>
      <p:sp>
        <p:nvSpPr>
          <p:cNvPr id="119" name="CaixaDeTexto 118"/>
          <p:cNvSpPr txBox="1"/>
          <p:nvPr/>
        </p:nvSpPr>
        <p:spPr>
          <a:xfrm>
            <a:off x="4054136" y="5319717"/>
            <a:ext cx="1018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/>
              <a:t>Processos</a:t>
            </a:r>
            <a:endParaRPr lang="pt-BR" sz="1600" b="1" dirty="0"/>
          </a:p>
        </p:txBody>
      </p:sp>
      <p:sp>
        <p:nvSpPr>
          <p:cNvPr id="120" name="Chave direita 119"/>
          <p:cNvSpPr/>
          <p:nvPr/>
        </p:nvSpPr>
        <p:spPr>
          <a:xfrm rot="5400000">
            <a:off x="1987277" y="270612"/>
            <a:ext cx="101963" cy="370283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1" name="Chave direita 120"/>
          <p:cNvSpPr/>
          <p:nvPr/>
        </p:nvSpPr>
        <p:spPr>
          <a:xfrm rot="5400000">
            <a:off x="3358851" y="376269"/>
            <a:ext cx="138299" cy="619877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2" name="Chave direita 121"/>
          <p:cNvSpPr/>
          <p:nvPr/>
        </p:nvSpPr>
        <p:spPr>
          <a:xfrm rot="5400000">
            <a:off x="4472461" y="955923"/>
            <a:ext cx="153030" cy="865570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3" name="Chave direita 122"/>
          <p:cNvSpPr/>
          <p:nvPr/>
        </p:nvSpPr>
        <p:spPr>
          <a:xfrm rot="5400000">
            <a:off x="8315714" y="5521986"/>
            <a:ext cx="95385" cy="67393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4" name="CaixaDeTexto 123"/>
          <p:cNvSpPr txBox="1"/>
          <p:nvPr/>
        </p:nvSpPr>
        <p:spPr>
          <a:xfrm>
            <a:off x="7892975" y="5853377"/>
            <a:ext cx="932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/>
              <a:t>Rel. Final</a:t>
            </a:r>
            <a:endParaRPr lang="pt-BR" sz="1600" dirty="0"/>
          </a:p>
        </p:txBody>
      </p:sp>
      <p:cxnSp>
        <p:nvCxnSpPr>
          <p:cNvPr id="125" name="Conector reto 124"/>
          <p:cNvCxnSpPr/>
          <p:nvPr/>
        </p:nvCxnSpPr>
        <p:spPr>
          <a:xfrm>
            <a:off x="871226" y="1278848"/>
            <a:ext cx="14240" cy="50990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6" name="Retângulo 125"/>
          <p:cNvSpPr/>
          <p:nvPr/>
        </p:nvSpPr>
        <p:spPr>
          <a:xfrm>
            <a:off x="-160650" y="6162455"/>
            <a:ext cx="1320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prstClr val="black"/>
                </a:solidFill>
              </a:rPr>
              <a:t>3º </a:t>
            </a:r>
            <a:r>
              <a:rPr lang="pt-BR" sz="1200" b="1" dirty="0" smtClean="0">
                <a:solidFill>
                  <a:prstClr val="black"/>
                </a:solidFill>
              </a:rPr>
              <a:t>trimestre</a:t>
            </a:r>
          </a:p>
          <a:p>
            <a:pPr algn="ctr"/>
            <a:r>
              <a:rPr lang="pt-BR" sz="1200" b="1" dirty="0" smtClean="0">
                <a:solidFill>
                  <a:prstClr val="black"/>
                </a:solidFill>
              </a:rPr>
              <a:t>2015</a:t>
            </a:r>
            <a:endParaRPr lang="pt-BR" sz="1200" b="1" dirty="0"/>
          </a:p>
        </p:txBody>
      </p:sp>
      <p:cxnSp>
        <p:nvCxnSpPr>
          <p:cNvPr id="127" name="Conector reto 126"/>
          <p:cNvCxnSpPr/>
          <p:nvPr/>
        </p:nvCxnSpPr>
        <p:spPr>
          <a:xfrm>
            <a:off x="5208683" y="1305753"/>
            <a:ext cx="14240" cy="50990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Conector reto 127"/>
          <p:cNvCxnSpPr/>
          <p:nvPr/>
        </p:nvCxnSpPr>
        <p:spPr>
          <a:xfrm>
            <a:off x="6436802" y="1305753"/>
            <a:ext cx="14240" cy="50990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Conector reto 128"/>
          <p:cNvCxnSpPr/>
          <p:nvPr/>
        </p:nvCxnSpPr>
        <p:spPr>
          <a:xfrm>
            <a:off x="8891499" y="1305753"/>
            <a:ext cx="12700" cy="50990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0" name="Retângulo 129"/>
          <p:cNvSpPr/>
          <p:nvPr/>
        </p:nvSpPr>
        <p:spPr>
          <a:xfrm>
            <a:off x="1816100" y="6162455"/>
            <a:ext cx="2128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solidFill>
                  <a:prstClr val="black"/>
                </a:solidFill>
              </a:rPr>
              <a:t>4º trimestre</a:t>
            </a:r>
          </a:p>
          <a:p>
            <a:pPr algn="ctr"/>
            <a:r>
              <a:rPr lang="pt-BR" sz="1200" b="1" dirty="0" smtClean="0">
                <a:solidFill>
                  <a:prstClr val="black"/>
                </a:solidFill>
              </a:rPr>
              <a:t>2015</a:t>
            </a:r>
            <a:endParaRPr lang="pt-BR" sz="1200" b="1" dirty="0"/>
          </a:p>
        </p:txBody>
      </p:sp>
      <p:sp>
        <p:nvSpPr>
          <p:cNvPr id="131" name="Retângulo 130"/>
          <p:cNvSpPr/>
          <p:nvPr/>
        </p:nvSpPr>
        <p:spPr>
          <a:xfrm>
            <a:off x="6457449" y="6162455"/>
            <a:ext cx="1220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prstClr val="black"/>
                </a:solidFill>
              </a:rPr>
              <a:t>3º </a:t>
            </a:r>
            <a:r>
              <a:rPr lang="pt-BR" sz="1200" b="1" dirty="0" smtClean="0">
                <a:solidFill>
                  <a:prstClr val="black"/>
                </a:solidFill>
              </a:rPr>
              <a:t>trimestre</a:t>
            </a:r>
          </a:p>
          <a:p>
            <a:pPr algn="ctr"/>
            <a:r>
              <a:rPr lang="pt-BR" sz="1200" b="1" dirty="0" smtClean="0">
                <a:solidFill>
                  <a:prstClr val="black"/>
                </a:solidFill>
              </a:rPr>
              <a:t>2016</a:t>
            </a:r>
            <a:endParaRPr lang="pt-BR" sz="1200" b="1" dirty="0"/>
          </a:p>
        </p:txBody>
      </p:sp>
      <p:sp>
        <p:nvSpPr>
          <p:cNvPr id="132" name="Retângulo 131"/>
          <p:cNvSpPr/>
          <p:nvPr/>
        </p:nvSpPr>
        <p:spPr>
          <a:xfrm>
            <a:off x="7664921" y="6162455"/>
            <a:ext cx="12265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solidFill>
                  <a:prstClr val="black"/>
                </a:solidFill>
              </a:rPr>
              <a:t>4º trimestre</a:t>
            </a:r>
          </a:p>
          <a:p>
            <a:pPr algn="ctr"/>
            <a:r>
              <a:rPr lang="pt-BR" sz="1200" b="1" dirty="0" smtClean="0">
                <a:solidFill>
                  <a:prstClr val="black"/>
                </a:solidFill>
              </a:rPr>
              <a:t>2016</a:t>
            </a:r>
            <a:endParaRPr lang="pt-BR" sz="1200" b="1" dirty="0"/>
          </a:p>
        </p:txBody>
      </p:sp>
      <p:sp>
        <p:nvSpPr>
          <p:cNvPr id="133" name="Retângulo 132"/>
          <p:cNvSpPr/>
          <p:nvPr/>
        </p:nvSpPr>
        <p:spPr>
          <a:xfrm>
            <a:off x="5222923" y="6162455"/>
            <a:ext cx="12138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solidFill>
                  <a:prstClr val="black"/>
                </a:solidFill>
              </a:rPr>
              <a:t>2º trimestre</a:t>
            </a:r>
          </a:p>
          <a:p>
            <a:pPr algn="ctr"/>
            <a:r>
              <a:rPr lang="pt-BR" sz="1200" b="1" dirty="0" smtClean="0">
                <a:solidFill>
                  <a:prstClr val="black"/>
                </a:solidFill>
              </a:rPr>
              <a:t>2016</a:t>
            </a:r>
            <a:endParaRPr lang="pt-BR" sz="1200" b="1" dirty="0"/>
          </a:p>
        </p:txBody>
      </p:sp>
      <p:sp>
        <p:nvSpPr>
          <p:cNvPr id="134" name="Retângulo 133"/>
          <p:cNvSpPr/>
          <p:nvPr/>
        </p:nvSpPr>
        <p:spPr>
          <a:xfrm>
            <a:off x="3965060" y="6162455"/>
            <a:ext cx="12138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prstClr val="black"/>
                </a:solidFill>
              </a:rPr>
              <a:t>1</a:t>
            </a:r>
            <a:r>
              <a:rPr lang="pt-BR" sz="1200" b="1" dirty="0" smtClean="0">
                <a:solidFill>
                  <a:prstClr val="black"/>
                </a:solidFill>
              </a:rPr>
              <a:t>º trimestre</a:t>
            </a:r>
          </a:p>
          <a:p>
            <a:pPr algn="ctr"/>
            <a:r>
              <a:rPr lang="pt-BR" sz="1200" b="1" dirty="0" smtClean="0">
                <a:solidFill>
                  <a:prstClr val="black"/>
                </a:solidFill>
              </a:rPr>
              <a:t>2016</a:t>
            </a:r>
            <a:endParaRPr lang="pt-BR" sz="1200" b="1" dirty="0"/>
          </a:p>
        </p:txBody>
      </p:sp>
      <p:sp>
        <p:nvSpPr>
          <p:cNvPr id="135" name="CaixaDeTexto 134"/>
          <p:cNvSpPr txBox="1"/>
          <p:nvPr/>
        </p:nvSpPr>
        <p:spPr>
          <a:xfrm>
            <a:off x="-17936" y="1231757"/>
            <a:ext cx="96453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 smtClean="0"/>
              <a:t>Diagnóstico Estratégia</a:t>
            </a:r>
            <a:endParaRPr lang="pt-BR" sz="1200" dirty="0"/>
          </a:p>
        </p:txBody>
      </p:sp>
      <p:sp>
        <p:nvSpPr>
          <p:cNvPr id="136" name="CaixaDeTexto 135"/>
          <p:cNvSpPr txBox="1"/>
          <p:nvPr/>
        </p:nvSpPr>
        <p:spPr>
          <a:xfrm>
            <a:off x="794357" y="1231757"/>
            <a:ext cx="96453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 smtClean="0"/>
              <a:t>Elaboração de Cenários</a:t>
            </a:r>
            <a:endParaRPr lang="pt-BR" sz="1200" dirty="0"/>
          </a:p>
        </p:txBody>
      </p:sp>
      <p:sp>
        <p:nvSpPr>
          <p:cNvPr id="137" name="CaixaDeTexto 136"/>
          <p:cNvSpPr txBox="1"/>
          <p:nvPr/>
        </p:nvSpPr>
        <p:spPr>
          <a:xfrm>
            <a:off x="1612965" y="1062480"/>
            <a:ext cx="96453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 smtClean="0"/>
              <a:t>Construção Plano Estratégico</a:t>
            </a:r>
            <a:endParaRPr lang="pt-BR" sz="1200" dirty="0"/>
          </a:p>
        </p:txBody>
      </p:sp>
      <p:sp>
        <p:nvSpPr>
          <p:cNvPr id="138" name="CaixaDeTexto 137"/>
          <p:cNvSpPr txBox="1"/>
          <p:nvPr/>
        </p:nvSpPr>
        <p:spPr>
          <a:xfrm>
            <a:off x="2438155" y="1062480"/>
            <a:ext cx="96453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 smtClean="0"/>
              <a:t>Validação Plano Estratégico</a:t>
            </a:r>
            <a:endParaRPr lang="pt-BR" sz="1200" dirty="0"/>
          </a:p>
        </p:txBody>
      </p:sp>
      <p:sp>
        <p:nvSpPr>
          <p:cNvPr id="139" name="CaixaDeTexto 138"/>
          <p:cNvSpPr txBox="1"/>
          <p:nvPr/>
        </p:nvSpPr>
        <p:spPr>
          <a:xfrm>
            <a:off x="3177822" y="1062480"/>
            <a:ext cx="96453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 smtClean="0"/>
              <a:t>Análise viabilidade financeira</a:t>
            </a:r>
            <a:endParaRPr lang="pt-BR" sz="1200" dirty="0"/>
          </a:p>
        </p:txBody>
      </p:sp>
      <p:sp>
        <p:nvSpPr>
          <p:cNvPr id="140" name="CaixaDeTexto 139"/>
          <p:cNvSpPr txBox="1"/>
          <p:nvPr/>
        </p:nvSpPr>
        <p:spPr>
          <a:xfrm>
            <a:off x="1047986" y="2537797"/>
            <a:ext cx="9483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 smtClean="0"/>
              <a:t>Diagnóstico Estrutura</a:t>
            </a:r>
            <a:endParaRPr lang="pt-BR" sz="1200" dirty="0"/>
          </a:p>
        </p:txBody>
      </p:sp>
      <p:sp>
        <p:nvSpPr>
          <p:cNvPr id="141" name="CaixaDeTexto 140"/>
          <p:cNvSpPr txBox="1"/>
          <p:nvPr/>
        </p:nvSpPr>
        <p:spPr>
          <a:xfrm>
            <a:off x="3031527" y="2368520"/>
            <a:ext cx="11183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 smtClean="0"/>
              <a:t>Avaliação de impacto e Benchmarking</a:t>
            </a:r>
            <a:endParaRPr lang="pt-BR" sz="1200" dirty="0"/>
          </a:p>
        </p:txBody>
      </p:sp>
      <p:sp>
        <p:nvSpPr>
          <p:cNvPr id="142" name="CaixaDeTexto 141"/>
          <p:cNvSpPr txBox="1"/>
          <p:nvPr/>
        </p:nvSpPr>
        <p:spPr>
          <a:xfrm>
            <a:off x="4093265" y="2537797"/>
            <a:ext cx="9483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 smtClean="0"/>
              <a:t>Redesenho de Estrutura</a:t>
            </a:r>
            <a:endParaRPr lang="pt-BR" sz="1200" dirty="0"/>
          </a:p>
        </p:txBody>
      </p:sp>
      <p:sp>
        <p:nvSpPr>
          <p:cNvPr id="143" name="CaixaDeTexto 142"/>
          <p:cNvSpPr txBox="1"/>
          <p:nvPr/>
        </p:nvSpPr>
        <p:spPr>
          <a:xfrm>
            <a:off x="5305520" y="2368520"/>
            <a:ext cx="107004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 smtClean="0"/>
              <a:t>Instrumentos legais de Estrutura</a:t>
            </a:r>
            <a:endParaRPr lang="pt-BR" sz="1200" dirty="0"/>
          </a:p>
        </p:txBody>
      </p:sp>
      <p:sp>
        <p:nvSpPr>
          <p:cNvPr id="144" name="CaixaDeTexto 143"/>
          <p:cNvSpPr txBox="1"/>
          <p:nvPr/>
        </p:nvSpPr>
        <p:spPr>
          <a:xfrm>
            <a:off x="-4332" y="4045754"/>
            <a:ext cx="101137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 smtClean="0"/>
              <a:t>Capacitação inicial das equipes</a:t>
            </a:r>
            <a:endParaRPr lang="pt-BR" sz="1200" dirty="0"/>
          </a:p>
        </p:txBody>
      </p:sp>
      <p:sp>
        <p:nvSpPr>
          <p:cNvPr id="145" name="CaixaDeTexto 144"/>
          <p:cNvSpPr txBox="1"/>
          <p:nvPr/>
        </p:nvSpPr>
        <p:spPr>
          <a:xfrm>
            <a:off x="2376026" y="4008650"/>
            <a:ext cx="135190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 smtClean="0"/>
              <a:t>Identificação e priorização de macroprocessos</a:t>
            </a:r>
            <a:endParaRPr lang="pt-BR" sz="1200" dirty="0"/>
          </a:p>
        </p:txBody>
      </p:sp>
      <p:sp>
        <p:nvSpPr>
          <p:cNvPr id="146" name="CaixaDeTexto 145"/>
          <p:cNvSpPr txBox="1"/>
          <p:nvPr/>
        </p:nvSpPr>
        <p:spPr>
          <a:xfrm>
            <a:off x="3919089" y="4190804"/>
            <a:ext cx="135190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 smtClean="0"/>
              <a:t>Modelagem dos processos</a:t>
            </a:r>
            <a:endParaRPr lang="pt-BR" sz="1200" dirty="0"/>
          </a:p>
        </p:txBody>
      </p:sp>
      <p:sp>
        <p:nvSpPr>
          <p:cNvPr id="147" name="CaixaDeTexto 146"/>
          <p:cNvSpPr txBox="1"/>
          <p:nvPr/>
        </p:nvSpPr>
        <p:spPr>
          <a:xfrm>
            <a:off x="5140281" y="4151309"/>
            <a:ext cx="135190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 smtClean="0"/>
              <a:t>Redesenho dos processos</a:t>
            </a:r>
            <a:endParaRPr lang="pt-BR" sz="1200" dirty="0"/>
          </a:p>
        </p:txBody>
      </p:sp>
      <p:sp>
        <p:nvSpPr>
          <p:cNvPr id="148" name="CaixaDeTexto 147"/>
          <p:cNvSpPr txBox="1"/>
          <p:nvPr/>
        </p:nvSpPr>
        <p:spPr>
          <a:xfrm>
            <a:off x="7611583" y="4177405"/>
            <a:ext cx="135190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 smtClean="0"/>
              <a:t>Operação Assistida</a:t>
            </a:r>
            <a:endParaRPr lang="pt-BR" sz="1200" dirty="0"/>
          </a:p>
        </p:txBody>
      </p:sp>
      <p:sp>
        <p:nvSpPr>
          <p:cNvPr id="149" name="CaixaDeTexto 148"/>
          <p:cNvSpPr txBox="1"/>
          <p:nvPr/>
        </p:nvSpPr>
        <p:spPr>
          <a:xfrm>
            <a:off x="6520054" y="1101922"/>
            <a:ext cx="237681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Execução:</a:t>
            </a:r>
          </a:p>
          <a:p>
            <a:endParaRPr lang="pt-BR" sz="1600" dirty="0"/>
          </a:p>
          <a:p>
            <a:r>
              <a:rPr lang="pt-BR" sz="1600" dirty="0" smtClean="0"/>
              <a:t>Inicialmente prevista para 30 meses.</a:t>
            </a:r>
          </a:p>
          <a:p>
            <a:endParaRPr lang="pt-BR" sz="1600" dirty="0"/>
          </a:p>
          <a:p>
            <a:r>
              <a:rPr lang="pt-BR" sz="1600" dirty="0" smtClean="0"/>
              <a:t>Cronograma negociado para 17 meses.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902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1259632" y="187286"/>
            <a:ext cx="7884368" cy="384193"/>
          </a:xfrm>
          <a:prstGeom prst="rect">
            <a:avLst/>
          </a:prstGeom>
          <a:solidFill>
            <a:srgbClr val="3F6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600" b="1" dirty="0" smtClean="0">
                <a:latin typeface="Tahoma"/>
                <a:cs typeface="Tahoma"/>
              </a:rPr>
              <a:t>TERMOS DE REFERÊNCIA DO PROJETO</a:t>
            </a:r>
            <a:endParaRPr lang="en-US" sz="2600" b="1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124755"/>
            <a:ext cx="784859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u="sng" dirty="0" smtClean="0"/>
              <a:t>Título original</a:t>
            </a:r>
          </a:p>
          <a:p>
            <a:endParaRPr lang="pt-BR" sz="26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/>
              <a:t>Elaboração do Plano Estratégico de Desenvolvimento, Realinhamento Organizacional e Modernização Administrativa do Estado do Rio Grande do Norte</a:t>
            </a:r>
            <a:r>
              <a:rPr lang="pt-BR" sz="2600" dirty="0" smtClean="0"/>
              <a:t>.</a:t>
            </a:r>
          </a:p>
          <a:p>
            <a:endParaRPr lang="pt-BR" sz="2600" dirty="0"/>
          </a:p>
          <a:p>
            <a:r>
              <a:rPr lang="pt-BR" sz="2600" b="1" u="sng" dirty="0" smtClean="0"/>
              <a:t>Objetivo geral</a:t>
            </a:r>
          </a:p>
          <a:p>
            <a:endParaRPr lang="pt-BR" sz="26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dirty="0"/>
              <a:t>Elaborar o Plano Estratégico de Desenvolvimento do Rio Grande do Norte e modernizar a gestão pública do Estado.</a:t>
            </a:r>
            <a:endParaRPr lang="pt-BR" sz="2600" dirty="0" smtClean="0"/>
          </a:p>
        </p:txBody>
      </p:sp>
      <p:sp>
        <p:nvSpPr>
          <p:cNvPr id="5" name="TextBox 9"/>
          <p:cNvSpPr txBox="1"/>
          <p:nvPr/>
        </p:nvSpPr>
        <p:spPr>
          <a:xfrm>
            <a:off x="296150" y="6084004"/>
            <a:ext cx="45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7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14" name="Group 19"/>
          <p:cNvGrpSpPr/>
          <p:nvPr/>
        </p:nvGrpSpPr>
        <p:grpSpPr>
          <a:xfrm>
            <a:off x="6396005" y="6121807"/>
            <a:ext cx="1584176" cy="584776"/>
            <a:chOff x="539552" y="5714672"/>
            <a:chExt cx="2160240" cy="584776"/>
          </a:xfrm>
        </p:grpSpPr>
        <p:sp>
          <p:nvSpPr>
            <p:cNvPr id="15" name="TextBox 20"/>
            <p:cNvSpPr txBox="1"/>
            <p:nvPr/>
          </p:nvSpPr>
          <p:spPr>
            <a:xfrm>
              <a:off x="539552" y="5714672"/>
              <a:ext cx="2160240" cy="584776"/>
            </a:xfrm>
            <a:prstGeom prst="rect">
              <a:avLst/>
            </a:prstGeom>
            <a:noFill/>
            <a:ln w="127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 E P L A N</a:t>
              </a:r>
            </a:p>
            <a:p>
              <a:r>
                <a:rPr lang="en-US" sz="700" b="1" dirty="0" smtClean="0"/>
                <a:t>SECRETARIA DE ESTADO DO PLANEJAMENTO E FINANÇAS</a:t>
              </a:r>
              <a:endParaRPr lang="en-US" sz="700" b="1" dirty="0"/>
            </a:p>
          </p:txBody>
        </p:sp>
        <p:cxnSp>
          <p:nvCxnSpPr>
            <p:cNvPr id="16" name="Straight Connector 21"/>
            <p:cNvCxnSpPr/>
            <p:nvPr/>
          </p:nvCxnSpPr>
          <p:spPr>
            <a:xfrm>
              <a:off x="611562" y="5714672"/>
              <a:ext cx="1891406" cy="0"/>
            </a:xfrm>
            <a:prstGeom prst="line">
              <a:avLst/>
            </a:prstGeom>
            <a:ln w="2857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2"/>
            <p:cNvCxnSpPr/>
            <p:nvPr/>
          </p:nvCxnSpPr>
          <p:spPr>
            <a:xfrm>
              <a:off x="611562" y="6002704"/>
              <a:ext cx="1891406" cy="0"/>
            </a:xfrm>
            <a:prstGeom prst="line">
              <a:avLst/>
            </a:prstGeom>
            <a:ln w="952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3"/>
            <p:cNvCxnSpPr/>
            <p:nvPr/>
          </p:nvCxnSpPr>
          <p:spPr>
            <a:xfrm>
              <a:off x="611562" y="6290736"/>
              <a:ext cx="1891406" cy="0"/>
            </a:xfrm>
            <a:prstGeom prst="line">
              <a:avLst/>
            </a:prstGeom>
            <a:ln w="952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995" y="6072442"/>
            <a:ext cx="828493" cy="68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1259632" y="187286"/>
            <a:ext cx="7884368" cy="384193"/>
          </a:xfrm>
          <a:prstGeom prst="rect">
            <a:avLst/>
          </a:prstGeom>
          <a:solidFill>
            <a:srgbClr val="3F6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600" b="1" dirty="0" smtClean="0">
                <a:latin typeface="Tahoma"/>
                <a:cs typeface="Tahoma"/>
              </a:rPr>
              <a:t>OBJETIVOS ESPECÍFICOS</a:t>
            </a:r>
            <a:endParaRPr lang="en-US" sz="2600" b="1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627" y="882389"/>
            <a:ext cx="768829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cs typeface="Calibri"/>
              </a:rPr>
              <a:t>Estabelecer um </a:t>
            </a:r>
            <a:r>
              <a:rPr lang="pt-BR" sz="2400" b="1" dirty="0">
                <a:cs typeface="Calibri"/>
              </a:rPr>
              <a:t>visão de longo prazo</a:t>
            </a:r>
            <a:r>
              <a:rPr lang="pt-BR" sz="2400" dirty="0">
                <a:cs typeface="Calibri"/>
              </a:rPr>
              <a:t>, com </a:t>
            </a:r>
            <a:r>
              <a:rPr lang="pt-BR" sz="2400" b="1" dirty="0">
                <a:cs typeface="Calibri"/>
              </a:rPr>
              <a:t>horizonte do ano de 2035</a:t>
            </a:r>
            <a:r>
              <a:rPr lang="pt-BR" sz="2400" dirty="0">
                <a:cs typeface="Calibri"/>
              </a:rPr>
              <a:t>, que norteie a modernização da gestão para uma administração eficiente das contas </a:t>
            </a:r>
            <a:r>
              <a:rPr lang="pt-BR" sz="2400" dirty="0" smtClean="0">
                <a:cs typeface="Calibri"/>
              </a:rPr>
              <a:t>públicas;</a:t>
            </a:r>
            <a:endParaRPr lang="pt-BR" sz="2400" dirty="0"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cs typeface="Calibri"/>
              </a:rPr>
              <a:t>Implantar </a:t>
            </a:r>
            <a:r>
              <a:rPr lang="pt-BR" sz="2400" b="1" dirty="0">
                <a:cs typeface="Calibri"/>
              </a:rPr>
              <a:t>estruturas administrativas inovadoras</a:t>
            </a:r>
            <a:r>
              <a:rPr lang="pt-BR" sz="2400" dirty="0">
                <a:cs typeface="Calibri"/>
              </a:rPr>
              <a:t> para alcançar e manter um equilíbrio fiscal </a:t>
            </a:r>
            <a:r>
              <a:rPr lang="pt-BR" sz="2400" dirty="0" smtClean="0">
                <a:cs typeface="Calibri"/>
              </a:rPr>
              <a:t>sustentável;</a:t>
            </a:r>
            <a:endParaRPr lang="pt-BR" sz="2400" dirty="0"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u="sng" dirty="0"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cs typeface="Calibri"/>
              </a:rPr>
              <a:t>Ampliar a capacidade de </a:t>
            </a:r>
            <a:r>
              <a:rPr lang="pt-BR" sz="2400" b="1" dirty="0">
                <a:cs typeface="Calibri"/>
              </a:rPr>
              <a:t>entregar mais e melhores obras e serviços </a:t>
            </a:r>
            <a:r>
              <a:rPr lang="pt-BR" sz="2400" dirty="0">
                <a:cs typeface="Calibri"/>
              </a:rPr>
              <a:t>à população do </a:t>
            </a:r>
            <a:r>
              <a:rPr lang="pt-BR" sz="2400" dirty="0" smtClean="0">
                <a:cs typeface="Calibri"/>
              </a:rPr>
              <a:t>Estado;</a:t>
            </a:r>
            <a:endParaRPr lang="pt-BR" sz="2400" dirty="0"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cs typeface="Calibri"/>
              </a:rPr>
              <a:t>Estruturar e detalhar uma </a:t>
            </a:r>
            <a:r>
              <a:rPr lang="pt-BR" sz="2400" b="1" dirty="0">
                <a:cs typeface="Calibri"/>
              </a:rPr>
              <a:t>carteira de projetos estratégicos</a:t>
            </a:r>
            <a:r>
              <a:rPr lang="pt-BR" sz="2400" dirty="0">
                <a:cs typeface="Calibri"/>
              </a:rPr>
              <a:t> de apoio à implantação dessa nova </a:t>
            </a:r>
            <a:r>
              <a:rPr lang="pt-BR" sz="2400" dirty="0" smtClean="0">
                <a:cs typeface="Calibri"/>
              </a:rPr>
              <a:t>visão Estado </a:t>
            </a:r>
            <a:r>
              <a:rPr lang="pt-BR" sz="2400" dirty="0">
                <a:cs typeface="Calibri"/>
              </a:rPr>
              <a:t>(</a:t>
            </a:r>
            <a:r>
              <a:rPr lang="pt-BR" sz="2400" b="1" dirty="0">
                <a:cs typeface="Calibri"/>
              </a:rPr>
              <a:t>Agenda Estratégica</a:t>
            </a:r>
            <a:r>
              <a:rPr lang="pt-BR" sz="2400" dirty="0" smtClean="0">
                <a:cs typeface="Calibri"/>
              </a:rPr>
              <a:t>).</a:t>
            </a:r>
            <a:endParaRPr lang="pt-BR" sz="2400" dirty="0">
              <a:cs typeface="Calibri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296150" y="6084004"/>
            <a:ext cx="45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8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13" name="Group 19"/>
          <p:cNvGrpSpPr/>
          <p:nvPr/>
        </p:nvGrpSpPr>
        <p:grpSpPr>
          <a:xfrm>
            <a:off x="6396005" y="6121807"/>
            <a:ext cx="1584176" cy="584776"/>
            <a:chOff x="539552" y="5714672"/>
            <a:chExt cx="2160240" cy="584776"/>
          </a:xfrm>
        </p:grpSpPr>
        <p:sp>
          <p:nvSpPr>
            <p:cNvPr id="14" name="TextBox 20"/>
            <p:cNvSpPr txBox="1"/>
            <p:nvPr/>
          </p:nvSpPr>
          <p:spPr>
            <a:xfrm>
              <a:off x="539552" y="5714672"/>
              <a:ext cx="2160240" cy="584776"/>
            </a:xfrm>
            <a:prstGeom prst="rect">
              <a:avLst/>
            </a:prstGeom>
            <a:noFill/>
            <a:ln w="127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 E P L A N</a:t>
              </a:r>
            </a:p>
            <a:p>
              <a:r>
                <a:rPr lang="en-US" sz="700" b="1" dirty="0" smtClean="0"/>
                <a:t>SECRETARIA DE ESTADO DO PLANEJAMENTO E FINANÇAS</a:t>
              </a:r>
              <a:endParaRPr lang="en-US" sz="700" b="1" dirty="0"/>
            </a:p>
          </p:txBody>
        </p:sp>
        <p:cxnSp>
          <p:nvCxnSpPr>
            <p:cNvPr id="15" name="Straight Connector 21"/>
            <p:cNvCxnSpPr/>
            <p:nvPr/>
          </p:nvCxnSpPr>
          <p:spPr>
            <a:xfrm>
              <a:off x="611562" y="5714672"/>
              <a:ext cx="1891406" cy="0"/>
            </a:xfrm>
            <a:prstGeom prst="line">
              <a:avLst/>
            </a:prstGeom>
            <a:ln w="2857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2"/>
            <p:cNvCxnSpPr/>
            <p:nvPr/>
          </p:nvCxnSpPr>
          <p:spPr>
            <a:xfrm>
              <a:off x="611562" y="6002704"/>
              <a:ext cx="1891406" cy="0"/>
            </a:xfrm>
            <a:prstGeom prst="line">
              <a:avLst/>
            </a:prstGeom>
            <a:ln w="952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3"/>
            <p:cNvCxnSpPr/>
            <p:nvPr/>
          </p:nvCxnSpPr>
          <p:spPr>
            <a:xfrm>
              <a:off x="611562" y="6290736"/>
              <a:ext cx="1891406" cy="0"/>
            </a:xfrm>
            <a:prstGeom prst="line">
              <a:avLst/>
            </a:prstGeom>
            <a:ln w="9525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995" y="6072442"/>
            <a:ext cx="828493" cy="68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1259632" y="187286"/>
            <a:ext cx="7884368" cy="384193"/>
          </a:xfrm>
          <a:prstGeom prst="rect">
            <a:avLst/>
          </a:prstGeom>
          <a:solidFill>
            <a:srgbClr val="3F6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600" b="1" dirty="0" smtClean="0">
                <a:latin typeface="Tahoma"/>
                <a:cs typeface="Tahoma"/>
              </a:rPr>
              <a:t>MODELO INTEGRADO DE GOVERNANÇA</a:t>
            </a:r>
            <a:endParaRPr lang="en-US" sz="2600" b="1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627" y="1620516"/>
            <a:ext cx="756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Texto</a:t>
            </a:r>
          </a:p>
        </p:txBody>
      </p:sp>
      <p:sp>
        <p:nvSpPr>
          <p:cNvPr id="12" name="TextBox 9"/>
          <p:cNvSpPr txBox="1"/>
          <p:nvPr/>
        </p:nvSpPr>
        <p:spPr>
          <a:xfrm>
            <a:off x="296150" y="6084004"/>
            <a:ext cx="45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9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CaixaDeTexto 3"/>
          <p:cNvSpPr txBox="1"/>
          <p:nvPr/>
        </p:nvSpPr>
        <p:spPr>
          <a:xfrm>
            <a:off x="0" y="571909"/>
            <a:ext cx="8268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Entregas </a:t>
            </a:r>
            <a:r>
              <a:rPr 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do </a:t>
            </a: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Projeto</a:t>
            </a:r>
          </a:p>
        </p:txBody>
      </p:sp>
      <p:cxnSp>
        <p:nvCxnSpPr>
          <p:cNvPr id="14" name="Straight Connector 12"/>
          <p:cNvCxnSpPr/>
          <p:nvPr/>
        </p:nvCxnSpPr>
        <p:spPr>
          <a:xfrm>
            <a:off x="0" y="908720"/>
            <a:ext cx="2339752" cy="0"/>
          </a:xfrm>
          <a:prstGeom prst="line">
            <a:avLst/>
          </a:prstGeom>
          <a:ln>
            <a:solidFill>
              <a:srgbClr val="DB8E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Diagrama 84"/>
          <p:cNvGraphicFramePr/>
          <p:nvPr>
            <p:extLst>
              <p:ext uri="{D42A27DB-BD31-4B8C-83A1-F6EECF244321}">
                <p14:modId xmlns:p14="http://schemas.microsoft.com/office/powerpoint/2010/main" val="1219843385"/>
              </p:ext>
            </p:extLst>
          </p:nvPr>
        </p:nvGraphicFramePr>
        <p:xfrm>
          <a:off x="497925" y="1052736"/>
          <a:ext cx="8394555" cy="5545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682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1387</Words>
  <Application>Microsoft Office PowerPoint</Application>
  <PresentationFormat>Apresentação na tela (4:3)</PresentationFormat>
  <Paragraphs>258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Tahoma</vt:lpstr>
      <vt:lpstr>Trebuchet MS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buburi brau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duarte</dc:creator>
  <cp:lastModifiedBy>Janaina Amaral Mulatinho</cp:lastModifiedBy>
  <cp:revision>78</cp:revision>
  <dcterms:created xsi:type="dcterms:W3CDTF">2015-01-15T19:28:34Z</dcterms:created>
  <dcterms:modified xsi:type="dcterms:W3CDTF">2015-09-17T17:14:45Z</dcterms:modified>
</cp:coreProperties>
</file>